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301" r:id="rId3"/>
    <p:sldId id="444" r:id="rId4"/>
    <p:sldId id="445" r:id="rId5"/>
    <p:sldId id="446" r:id="rId6"/>
    <p:sldId id="447" r:id="rId7"/>
    <p:sldId id="448" r:id="rId8"/>
    <p:sldId id="449" r:id="rId9"/>
    <p:sldId id="450" r:id="rId10"/>
    <p:sldId id="463" r:id="rId11"/>
    <p:sldId id="451" r:id="rId12"/>
    <p:sldId id="455" r:id="rId13"/>
    <p:sldId id="464" r:id="rId14"/>
    <p:sldId id="465" r:id="rId15"/>
    <p:sldId id="466" r:id="rId16"/>
    <p:sldId id="467" r:id="rId17"/>
    <p:sldId id="456" r:id="rId18"/>
    <p:sldId id="457" r:id="rId19"/>
    <p:sldId id="458" r:id="rId20"/>
    <p:sldId id="459" r:id="rId21"/>
    <p:sldId id="468" r:id="rId22"/>
    <p:sldId id="460" r:id="rId23"/>
    <p:sldId id="461" r:id="rId24"/>
    <p:sldId id="469" r:id="rId25"/>
    <p:sldId id="462" r:id="rId26"/>
    <p:sldId id="452" r:id="rId27"/>
    <p:sldId id="519" r:id="rId28"/>
    <p:sldId id="522" r:id="rId29"/>
    <p:sldId id="523" r:id="rId30"/>
    <p:sldId id="520" r:id="rId31"/>
    <p:sldId id="524" r:id="rId32"/>
    <p:sldId id="514" r:id="rId33"/>
    <p:sldId id="521" r:id="rId34"/>
    <p:sldId id="525" r:id="rId35"/>
    <p:sldId id="515" r:id="rId36"/>
    <p:sldId id="516" r:id="rId37"/>
    <p:sldId id="479" r:id="rId38"/>
    <p:sldId id="453" r:id="rId39"/>
    <p:sldId id="482" r:id="rId40"/>
    <p:sldId id="483" r:id="rId41"/>
    <p:sldId id="484" r:id="rId42"/>
    <p:sldId id="454" r:id="rId43"/>
    <p:sldId id="470" r:id="rId44"/>
    <p:sldId id="471" r:id="rId45"/>
    <p:sldId id="472" r:id="rId46"/>
    <p:sldId id="473" r:id="rId47"/>
    <p:sldId id="474" r:id="rId48"/>
    <p:sldId id="488" r:id="rId49"/>
    <p:sldId id="490" r:id="rId50"/>
    <p:sldId id="492" r:id="rId51"/>
    <p:sldId id="493" r:id="rId52"/>
    <p:sldId id="491" r:id="rId53"/>
    <p:sldId id="480" r:id="rId54"/>
    <p:sldId id="485" r:id="rId55"/>
    <p:sldId id="500" r:id="rId56"/>
    <p:sldId id="498" r:id="rId57"/>
    <p:sldId id="502" r:id="rId58"/>
    <p:sldId id="499" r:id="rId59"/>
    <p:sldId id="501" r:id="rId60"/>
    <p:sldId id="503" r:id="rId61"/>
    <p:sldId id="494" r:id="rId62"/>
    <p:sldId id="306" r:id="rId63"/>
    <p:sldId id="495" r:id="rId64"/>
    <p:sldId id="496" r:id="rId65"/>
    <p:sldId id="504" r:id="rId66"/>
    <p:sldId id="508" r:id="rId67"/>
    <p:sldId id="531" r:id="rId68"/>
    <p:sldId id="532" r:id="rId69"/>
    <p:sldId id="533" r:id="rId70"/>
    <p:sldId id="535" r:id="rId71"/>
    <p:sldId id="534" r:id="rId72"/>
    <p:sldId id="526" r:id="rId73"/>
    <p:sldId id="536" r:id="rId74"/>
    <p:sldId id="527" r:id="rId75"/>
    <p:sldId id="528" r:id="rId76"/>
    <p:sldId id="529" r:id="rId77"/>
    <p:sldId id="530" r:id="rId78"/>
    <p:sldId id="537" r:id="rId79"/>
    <p:sldId id="538" r:id="rId80"/>
    <p:sldId id="539" r:id="rId81"/>
    <p:sldId id="481" r:id="rId82"/>
    <p:sldId id="505" r:id="rId83"/>
    <p:sldId id="506" r:id="rId84"/>
    <p:sldId id="509" r:id="rId85"/>
    <p:sldId id="507" r:id="rId86"/>
    <p:sldId id="510" r:id="rId87"/>
    <p:sldId id="487" r:id="rId88"/>
    <p:sldId id="511" r:id="rId89"/>
    <p:sldId id="512" r:id="rId90"/>
    <p:sldId id="475" r:id="rId91"/>
    <p:sldId id="412"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E8E9FF"/>
    <a:srgbClr val="00FA00"/>
    <a:srgbClr val="FFFFFF"/>
    <a:srgbClr val="D2DFF0"/>
    <a:srgbClr val="E9F1F8"/>
    <a:srgbClr val="E7ECEE"/>
    <a:srgbClr val="C27CF8"/>
    <a:srgbClr val="0432FF"/>
    <a:srgbClr val="FEC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E31D9-3677-4257-AD3B-05CC7A80D763}" v="5" dt="2021-10-15T21:22:13.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1" autoAdjust="0"/>
    <p:restoredTop sz="83878" autoAdjust="0"/>
  </p:normalViewPr>
  <p:slideViewPr>
    <p:cSldViewPr snapToGrid="0">
      <p:cViewPr varScale="1">
        <p:scale>
          <a:sx n="87" d="100"/>
          <a:sy n="87" d="100"/>
        </p:scale>
        <p:origin x="66" y="21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Bohn" userId="8846c46b-5589-4bfa-9ce6-d52aec7c255d" providerId="ADAL" clId="{72EE31D9-3677-4257-AD3B-05CC7A80D763}"/>
    <pc:docChg chg="modSld">
      <pc:chgData name="Christopher Bohn" userId="8846c46b-5589-4bfa-9ce6-d52aec7c255d" providerId="ADAL" clId="{72EE31D9-3677-4257-AD3B-05CC7A80D763}" dt="2021-10-15T21:08:45.899" v="0"/>
      <pc:docMkLst>
        <pc:docMk/>
      </pc:docMkLst>
      <pc:sldChg chg="modSp modAnim">
        <pc:chgData name="Christopher Bohn" userId="8846c46b-5589-4bfa-9ce6-d52aec7c255d" providerId="ADAL" clId="{72EE31D9-3677-4257-AD3B-05CC7A80D763}" dt="2021-10-15T21:08:45.899" v="0"/>
        <pc:sldMkLst>
          <pc:docMk/>
          <pc:sldMk cId="3759569045" sldId="539"/>
        </pc:sldMkLst>
        <pc:picChg chg="mod">
          <ac:chgData name="Christopher Bohn" userId="8846c46b-5589-4bfa-9ce6-d52aec7c255d" providerId="ADAL" clId="{72EE31D9-3677-4257-AD3B-05CC7A80D763}" dt="2021-10-15T21:08:45.899" v="0"/>
          <ac:picMkLst>
            <pc:docMk/>
            <pc:sldMk cId="3759569045" sldId="539"/>
            <ac:picMk id="14" creationId="{2B09CC13-CE1B-1B48-961E-C9CA21BF6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10/15/2021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DE10-Lite has 7-segment displays directly mapped to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3184243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uses SPI protocol for 7-segment displays</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2359272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the y-axis is supposed to be 0..119, not 0..129 since the documentation says the buffer is 160x120.</a:t>
            </a:r>
          </a:p>
          <a:p>
            <a:endParaRPr lang="en-US" dirty="0"/>
          </a:p>
          <a:p>
            <a:r>
              <a:rPr lang="en-US" dirty="0"/>
              <a:t>Some good review of earlier material:</a:t>
            </a:r>
          </a:p>
          <a:p>
            <a:pPr marL="171450" indent="-171450">
              <a:buFontTx/>
              <a:buChar char="-"/>
            </a:pPr>
            <a:r>
              <a:rPr lang="en-US" dirty="0"/>
              <a:t>Notice that the pixel buffer is stored in row-major order (see pixel addresses).</a:t>
            </a:r>
          </a:p>
          <a:p>
            <a:pPr marL="171450" indent="-171450">
              <a:buFontTx/>
              <a:buChar char="-"/>
            </a:pPr>
            <a:r>
              <a:rPr lang="en-US" dirty="0"/>
              <a:t>Notice that each row occupies 256 elements (really 512 because of that trailing 0) instead of 160 elements. Why? Because we can determine a row’s base address much faster by shifting by 9 than by multiplying by 320.</a:t>
            </a:r>
          </a:p>
          <a:p>
            <a:pPr marL="171450" indent="-171450">
              <a:buFontTx/>
              <a:buChar char="-"/>
            </a:pPr>
            <a:r>
              <a:rPr lang="en-US" dirty="0"/>
              <a:t>Might be useful to practice concatenating bitfields – the 8-bit ATmega328 used in the Arduino Nano really doesn’t afford much opportunity to do so, and it’s good to keep it “fresh” in students’ minds.</a:t>
            </a:r>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20172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554944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Timer 0 is used for pseudo-real-time clock, we probably don’t want to mess with it.</a:t>
            </a:r>
          </a:p>
          <a:p>
            <a:r>
              <a:rPr lang="en-US" dirty="0"/>
              <a:t>(Timers 1 &amp; 2 also have application-specific uses, but the Cow Pi design excludes those applications)</a:t>
            </a:r>
          </a:p>
          <a:p>
            <a:endParaRPr lang="en-US" dirty="0"/>
          </a:p>
          <a:p>
            <a:r>
              <a:rPr lang="en-US" dirty="0"/>
              <a:t>Milliseconds uses uint32_t</a:t>
            </a:r>
          </a:p>
          <a:p>
            <a:endParaRPr lang="en-US" dirty="0"/>
          </a:p>
          <a:p>
            <a:r>
              <a:rPr lang="en-US" dirty="0"/>
              <a:t>There are also </a:t>
            </a:r>
            <a:r>
              <a:rPr lang="en-US" dirty="0" err="1"/>
              <a:t>delayMicroseconds</a:t>
            </a:r>
            <a:r>
              <a:rPr lang="en-US" dirty="0"/>
              <a:t>() and micros(), but I don’t think those’d be very useful for us</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974659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190535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non-blocking implementation – we could have other code outside this if/else that would continue to run and update the system state</a:t>
            </a:r>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1387379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we only need the 8-bit counters</a:t>
            </a:r>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4125417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1173880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222472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pointer can point to an I/O device register because it’s “just” another address.</a:t>
            </a:r>
          </a:p>
          <a:p>
            <a:r>
              <a:rPr lang="en-US" dirty="0"/>
              <a:t>If it’s an input register, we’ll want to use the keyword </a:t>
            </a:r>
            <a:r>
              <a:rPr lang="en-US" i="1" dirty="0"/>
              <a:t>volatile</a:t>
            </a:r>
            <a:r>
              <a:rPr lang="en-US" i="0" dirty="0"/>
              <a:t> so the compiler doesn’t assume the register’s contents never change (don’t mis-optimize)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91110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 portion of OS that is always present in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3449888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1170211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a:p>
            <a:endParaRPr lang="en-US" dirty="0"/>
          </a:p>
          <a:p>
            <a:r>
              <a:rPr lang="en-US" dirty="0"/>
              <a:t>The edits made here bring the system calls to the forefront. The library functions in the original code make system calls.</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1773468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4021554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368655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going to demonstrate an abort</a:t>
            </a:r>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380492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and advance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930960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249951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3216770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advance and build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58</a:t>
            </a:fld>
            <a:endParaRPr lang="en-US"/>
          </a:p>
        </p:txBody>
      </p:sp>
    </p:spTree>
    <p:extLst>
      <p:ext uri="{BB962C8B-B14F-4D97-AF65-F5344CB8AC3E}">
        <p14:creationId xmlns:p14="http://schemas.microsoft.com/office/powerpoint/2010/main" val="1667308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even the general-purpose registers are memory-mapped!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17573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concludes</a:t>
            </a:r>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702854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on its own.</a:t>
            </a:r>
          </a:p>
          <a:p>
            <a:r>
              <a:rPr lang="en-US" dirty="0"/>
              <a:t>Discussion: set a timer, register signal handlers</a:t>
            </a:r>
          </a:p>
          <a:p>
            <a:r>
              <a:rPr lang="en-US" dirty="0"/>
              <a:t>Used one signal handler for SIGVTALRM and SIGINT; used another for SIGSEGV</a:t>
            </a:r>
          </a:p>
        </p:txBody>
      </p:sp>
      <p:sp>
        <p:nvSpPr>
          <p:cNvPr id="4" name="Slide Number Placeholder 3"/>
          <p:cNvSpPr>
            <a:spLocks noGrp="1"/>
          </p:cNvSpPr>
          <p:nvPr>
            <p:ph type="sldNum" sz="quarter" idx="5"/>
          </p:nvPr>
        </p:nvSpPr>
        <p:spPr/>
        <p:txBody>
          <a:bodyPr/>
          <a:lstStyle/>
          <a:p>
            <a:fld id="{B451C161-4068-4B77-B93E-241C90510927}" type="slidenum">
              <a:rPr lang="en-US" smtClean="0"/>
              <a:t>61</a:t>
            </a:fld>
            <a:endParaRPr lang="en-US"/>
          </a:p>
        </p:txBody>
      </p:sp>
    </p:spTree>
    <p:extLst>
      <p:ext uri="{BB962C8B-B14F-4D97-AF65-F5344CB8AC3E}">
        <p14:creationId xmlns:p14="http://schemas.microsoft.com/office/powerpoint/2010/main" val="3419023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saves the interrupted process’ context, and restores the context when finished.</a:t>
            </a:r>
          </a:p>
        </p:txBody>
      </p:sp>
      <p:sp>
        <p:nvSpPr>
          <p:cNvPr id="4" name="Slide Number Placeholder 3"/>
          <p:cNvSpPr>
            <a:spLocks noGrp="1"/>
          </p:cNvSpPr>
          <p:nvPr>
            <p:ph type="sldNum" sz="quarter" idx="5"/>
          </p:nvPr>
        </p:nvSpPr>
        <p:spPr/>
        <p:txBody>
          <a:bodyPr/>
          <a:lstStyle/>
          <a:p>
            <a:fld id="{B451C161-4068-4B77-B93E-241C90510927}" type="slidenum">
              <a:rPr lang="en-US" smtClean="0"/>
              <a:t>64</a:t>
            </a:fld>
            <a:endParaRPr lang="en-US"/>
          </a:p>
        </p:txBody>
      </p:sp>
    </p:spTree>
    <p:extLst>
      <p:ext uri="{BB962C8B-B14F-4D97-AF65-F5344CB8AC3E}">
        <p14:creationId xmlns:p14="http://schemas.microsoft.com/office/powerpoint/2010/main" val="855260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making </a:t>
            </a:r>
            <a:r>
              <a:rPr lang="en-US" dirty="0" err="1"/>
              <a:t>mytime</a:t>
            </a:r>
            <a:r>
              <a:rPr lang="en-US" dirty="0"/>
              <a:t> “volatile” since it’ll be updated in one function and read in another – so we don’t want it optimized into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1499755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2160003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70</a:t>
            </a:fld>
            <a:endParaRPr lang="en-US"/>
          </a:p>
        </p:txBody>
      </p:sp>
    </p:spTree>
    <p:extLst>
      <p:ext uri="{BB962C8B-B14F-4D97-AF65-F5344CB8AC3E}">
        <p14:creationId xmlns:p14="http://schemas.microsoft.com/office/powerpoint/2010/main" val="948978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71</a:t>
            </a:fld>
            <a:endParaRPr lang="en-US"/>
          </a:p>
        </p:txBody>
      </p:sp>
    </p:spTree>
    <p:extLst>
      <p:ext uri="{BB962C8B-B14F-4D97-AF65-F5344CB8AC3E}">
        <p14:creationId xmlns:p14="http://schemas.microsoft.com/office/powerpoint/2010/main" val="1121415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LED is consistently about a half-tick off from the watch’s second hand.</a:t>
            </a:r>
          </a:p>
          <a:p>
            <a:r>
              <a:rPr lang="en-US" dirty="0"/>
              <a:t>The internal LED starts off similarly out-of-phase, drops into phase with the second hand, drops out, and drops in again.</a:t>
            </a:r>
          </a:p>
        </p:txBody>
      </p:sp>
      <p:sp>
        <p:nvSpPr>
          <p:cNvPr id="4" name="Slide Number Placeholder 3"/>
          <p:cNvSpPr>
            <a:spLocks noGrp="1"/>
          </p:cNvSpPr>
          <p:nvPr>
            <p:ph type="sldNum" sz="quarter" idx="5"/>
          </p:nvPr>
        </p:nvSpPr>
        <p:spPr/>
        <p:txBody>
          <a:bodyPr/>
          <a:lstStyle/>
          <a:p>
            <a:fld id="{B451C161-4068-4B77-B93E-241C90510927}" type="slidenum">
              <a:rPr lang="en-US" smtClean="0"/>
              <a:t>72</a:t>
            </a:fld>
            <a:endParaRPr lang="en-US"/>
          </a:p>
        </p:txBody>
      </p:sp>
    </p:spTree>
    <p:extLst>
      <p:ext uri="{BB962C8B-B14F-4D97-AF65-F5344CB8AC3E}">
        <p14:creationId xmlns:p14="http://schemas.microsoft.com/office/powerpoint/2010/main" val="574945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hindsight, we would’ve had more sleep options if we used a 74LS21 quad-input AND instead of a 74LS20 quad-input NAND. We can fix that in the future.</a:t>
            </a:r>
          </a:p>
        </p:txBody>
      </p:sp>
      <p:sp>
        <p:nvSpPr>
          <p:cNvPr id="4" name="Slide Number Placeholder 3"/>
          <p:cNvSpPr>
            <a:spLocks noGrp="1"/>
          </p:cNvSpPr>
          <p:nvPr>
            <p:ph type="sldNum" sz="quarter" idx="5"/>
          </p:nvPr>
        </p:nvSpPr>
        <p:spPr/>
        <p:txBody>
          <a:bodyPr/>
          <a:lstStyle/>
          <a:p>
            <a:fld id="{B451C161-4068-4B77-B93E-241C90510927}" type="slidenum">
              <a:rPr lang="en-US" smtClean="0"/>
              <a:t>77</a:t>
            </a:fld>
            <a:endParaRPr lang="en-US"/>
          </a:p>
        </p:txBody>
      </p:sp>
    </p:spTree>
    <p:extLst>
      <p:ext uri="{BB962C8B-B14F-4D97-AF65-F5344CB8AC3E}">
        <p14:creationId xmlns:p14="http://schemas.microsoft.com/office/powerpoint/2010/main" val="860059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must be another external interrupt that sneaks in sometimes (switch bounce?) that causes the CPU to reawaken immediately after going to sleep sometimes. Any other interrupt would’ve left Timer0 interrupts disabled.</a:t>
            </a:r>
          </a:p>
        </p:txBody>
      </p:sp>
      <p:sp>
        <p:nvSpPr>
          <p:cNvPr id="4" name="Slide Number Placeholder 3"/>
          <p:cNvSpPr>
            <a:spLocks noGrp="1"/>
          </p:cNvSpPr>
          <p:nvPr>
            <p:ph type="sldNum" sz="quarter" idx="5"/>
          </p:nvPr>
        </p:nvSpPr>
        <p:spPr/>
        <p:txBody>
          <a:bodyPr/>
          <a:lstStyle/>
          <a:p>
            <a:fld id="{B451C161-4068-4B77-B93E-241C90510927}" type="slidenum">
              <a:rPr lang="en-US" smtClean="0"/>
              <a:t>80</a:t>
            </a:fld>
            <a:endParaRPr lang="en-US"/>
          </a:p>
        </p:txBody>
      </p:sp>
    </p:spTree>
    <p:extLst>
      <p:ext uri="{BB962C8B-B14F-4D97-AF65-F5344CB8AC3E}">
        <p14:creationId xmlns:p14="http://schemas.microsoft.com/office/powerpoint/2010/main" val="599675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4289402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situations in which exclusive access to resources isn’t illusionary: microcontrollers, and microprocessors running single-tasking operating systems (e.g., CP/M, MS-DOS). Even then, some context switching is necessary to handle interrupts.</a:t>
            </a:r>
          </a:p>
        </p:txBody>
      </p:sp>
      <p:sp>
        <p:nvSpPr>
          <p:cNvPr id="4" name="Slide Number Placeholder 3"/>
          <p:cNvSpPr>
            <a:spLocks noGrp="1"/>
          </p:cNvSpPr>
          <p:nvPr>
            <p:ph type="sldNum" sz="quarter" idx="5"/>
          </p:nvPr>
        </p:nvSpPr>
        <p:spPr/>
        <p:txBody>
          <a:bodyPr/>
          <a:lstStyle/>
          <a:p>
            <a:fld id="{B451C161-4068-4B77-B93E-241C90510927}" type="slidenum">
              <a:rPr lang="en-US" smtClean="0"/>
              <a:t>82</a:t>
            </a:fld>
            <a:endParaRPr lang="en-US"/>
          </a:p>
        </p:txBody>
      </p:sp>
    </p:spTree>
    <p:extLst>
      <p:ext uri="{BB962C8B-B14F-4D97-AF65-F5344CB8AC3E}">
        <p14:creationId xmlns:p14="http://schemas.microsoft.com/office/powerpoint/2010/main" val="1916353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83</a:t>
            </a:fld>
            <a:endParaRPr lang="en-US"/>
          </a:p>
        </p:txBody>
      </p:sp>
    </p:spTree>
    <p:extLst>
      <p:ext uri="{BB962C8B-B14F-4D97-AF65-F5344CB8AC3E}">
        <p14:creationId xmlns:p14="http://schemas.microsoft.com/office/powerpoint/2010/main" val="2785943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91</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96158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22158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31008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2621423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2064966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EDA595A-18EF-1B40-9ABC-DB21245E42A7}" type="datetime1">
              <a:rPr lang="en-US" smtClean="0"/>
              <a:t>10/15/2021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FF151-3B2B-3C47-883E-35C5C6A5AE35}" type="datetime1">
              <a:rPr lang="en-US" smtClean="0"/>
              <a:t>10/15/2021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30C689F-9104-F34E-AF5A-13B692F88895}" type="datetime1">
              <a:rPr lang="en-US" smtClean="0"/>
              <a:t>10/15/2021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D4A33F-95D4-FF4D-BEB4-5169CB276905}" type="datetime1">
              <a:rPr lang="en-US" smtClean="0"/>
              <a:t>10/15/2021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664DA1-60BC-AE4D-835E-B7F77C3FF140}" type="datetime1">
              <a:rPr lang="en-US" smtClean="0"/>
              <a:t>10/15/2021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2992D-EC93-924B-8D75-CEC4E9FF65AA}" type="datetime1">
              <a:rPr lang="en-US" smtClean="0"/>
              <a:t>10/15/2021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54AF8-5676-EE49-B98D-A44A40F1B406}" type="datetime1">
              <a:rPr lang="en-US" smtClean="0"/>
              <a:t>10/15/2021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7BEDE1-9DED-954B-97FC-E9E431D92299}" type="datetime1">
              <a:rPr lang="en-US" smtClean="0"/>
              <a:t>10/15/2021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0AEC7E-C8B6-A64C-ABF6-FE990F57E12F}" type="datetime1">
              <a:rPr lang="en-US" smtClean="0"/>
              <a:t>10/15/2021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6A63123A-C56E-3749-BD9B-596159E6F8F3}" type="datetime1">
              <a:rPr lang="en-US" smtClean="0"/>
              <a:t>10/15/2021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arduino.cc/reference/e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hyperlink" Target="https://ftp.intel.com/Public/Pub/fpgaup/pub/Intel_Material/18.1/Computer_Systems/DE10-Lite/DE10-Lite_Computer_NiosII.pdf"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tiff"/><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hyperlink" Target="https://ww1.microchip.com/downloads/en/DeviceDoc/Atmel-7810-Automotive-Microcontrollers-ATmega328P_Datasheet.pdf" TargetMode="External"/><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ftp.intel.com/Public/Pub/fpgaup/pub/Intel_Material/18.1/Computer_Systems/DE10-Lite/DE10-Lite_Computer_NiosII.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ww1.microchip.com/downloads/en/DeviceDoc/Atmel-7810-Automotive-Microcontrollers-ATmega328P_Datasheet.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hyperlink" Target="https://www.nongnu.org/avr-libc/user-manual/group__avr__interrupts.html"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7.png"/><Relationship Id="rId4" Type="http://schemas.openxmlformats.org/officeDocument/2006/relationships/notesSlide" Target="../notesSlides/notesSlide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hyperlink" Target="https://www.nongnu.org/avr-libc/user-manual/group__avr__sleep.html" TargetMode="External"/><Relationship Id="rId4" Type="http://schemas.openxmlformats.org/officeDocument/2006/relationships/hyperlink" Target="https://ww1.microchip.com/downloads/en/DeviceDoc/Atmel-7810-Automotive-Microcontrollers-ATmega328P_Datasheet.pdf"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0.png"/><Relationship Id="rId4" Type="http://schemas.openxmlformats.org/officeDocument/2006/relationships/notesSlide" Target="../notesSlides/notesSlide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 within the Computer System</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Input/Output 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5" name="Group 14">
            <a:extLst>
              <a:ext uri="{FF2B5EF4-FFF2-40B4-BE49-F238E27FC236}">
                <a16:creationId xmlns:a16="http://schemas.microsoft.com/office/drawing/2014/main" id="{96740227-3010-944D-8059-5F4A2AC18F84}"/>
              </a:ext>
            </a:extLst>
          </p:cNvPr>
          <p:cNvGrpSpPr/>
          <p:nvPr/>
        </p:nvGrpSpPr>
        <p:grpSpPr>
          <a:xfrm>
            <a:off x="1070692" y="2237874"/>
            <a:ext cx="10050616" cy="2905588"/>
            <a:chOff x="2791701" y="4266446"/>
            <a:chExt cx="6608598" cy="1910516"/>
          </a:xfrm>
        </p:grpSpPr>
        <p:pic>
          <p:nvPicPr>
            <p:cNvPr id="13" name="Content Placeholder 4">
              <a:extLst>
                <a:ext uri="{FF2B5EF4-FFF2-40B4-BE49-F238E27FC236}">
                  <a16:creationId xmlns:a16="http://schemas.microsoft.com/office/drawing/2014/main" id="{A48D573A-B102-C14E-AF95-5C10FF57853B}"/>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511841"/>
              <a:ext cx="6608598" cy="1665121"/>
            </a:xfrm>
            <a:prstGeom prst="rect">
              <a:avLst/>
            </a:prstGeom>
          </p:spPr>
        </p:pic>
        <p:pic>
          <p:nvPicPr>
            <p:cNvPr id="14" name="Content Placeholder 4">
              <a:extLst>
                <a:ext uri="{FF2B5EF4-FFF2-40B4-BE49-F238E27FC236}">
                  <a16:creationId xmlns:a16="http://schemas.microsoft.com/office/drawing/2014/main" id="{252A4BCB-33F8-D842-8C19-C9CB676DBFB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266446"/>
              <a:ext cx="6608598" cy="245395"/>
            </a:xfrm>
            <a:prstGeom prst="rect">
              <a:avLst/>
            </a:prstGeom>
          </p:spPr>
        </p:pic>
      </p:grpSp>
      <p:sp>
        <p:nvSpPr>
          <p:cNvPr id="16" name="Rectangle 15">
            <a:extLst>
              <a:ext uri="{FF2B5EF4-FFF2-40B4-BE49-F238E27FC236}">
                <a16:creationId xmlns:a16="http://schemas.microsoft.com/office/drawing/2014/main" id="{5E864A78-2FC6-074C-BAF3-47511D8D7ED2}"/>
              </a:ext>
            </a:extLst>
          </p:cNvPr>
          <p:cNvSpPr/>
          <p:nvPr/>
        </p:nvSpPr>
        <p:spPr>
          <a:xfrm>
            <a:off x="9047747" y="2611080"/>
            <a:ext cx="1949116"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 Transmit/Receive</a:t>
            </a:r>
          </a:p>
        </p:txBody>
      </p:sp>
      <p:sp>
        <p:nvSpPr>
          <p:cNvPr id="17" name="Rectangle 16">
            <a:extLst>
              <a:ext uri="{FF2B5EF4-FFF2-40B4-BE49-F238E27FC236}">
                <a16:creationId xmlns:a16="http://schemas.microsoft.com/office/drawing/2014/main" id="{5FCBE7D9-2121-3545-A599-70FAB9BD279E}"/>
              </a:ext>
            </a:extLst>
          </p:cNvPr>
          <p:cNvSpPr/>
          <p:nvPr/>
        </p:nvSpPr>
        <p:spPr>
          <a:xfrm>
            <a:off x="4146884" y="3468311"/>
            <a:ext cx="918411"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a:t>
            </a:r>
          </a:p>
        </p:txBody>
      </p:sp>
      <p:sp>
        <p:nvSpPr>
          <p:cNvPr id="18" name="Rectangle 17">
            <a:extLst>
              <a:ext uri="{FF2B5EF4-FFF2-40B4-BE49-F238E27FC236}">
                <a16:creationId xmlns:a16="http://schemas.microsoft.com/office/drawing/2014/main" id="{F4894165-1F37-5F41-B605-E0439F06E117}"/>
              </a:ext>
            </a:extLst>
          </p:cNvPr>
          <p:cNvSpPr/>
          <p:nvPr/>
        </p:nvSpPr>
        <p:spPr>
          <a:xfrm>
            <a:off x="3232483" y="4286231"/>
            <a:ext cx="1832812"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Oscillator Inputs</a:t>
            </a:r>
          </a:p>
        </p:txBody>
      </p:sp>
    </p:spTree>
    <p:extLst>
      <p:ext uri="{BB962C8B-B14F-4D97-AF65-F5344CB8AC3E}">
        <p14:creationId xmlns:p14="http://schemas.microsoft.com/office/powerpoint/2010/main" val="18466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Abstracts-Away These Details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Makes it very easy to program</a:t>
            </a:r>
          </a:p>
          <a:p>
            <a:pPr lvl="1"/>
            <a:r>
              <a:rPr lang="en-US" dirty="0"/>
              <a:t>No need to think about I/O registers</a:t>
            </a:r>
          </a:p>
          <a:p>
            <a:pPr lvl="1"/>
            <a:r>
              <a:rPr lang="en-US" dirty="0"/>
              <a:t>Very readable code</a:t>
            </a:r>
          </a:p>
          <a:p>
            <a:r>
              <a:rPr lang="en-US" dirty="0"/>
              <a:t>Makes code portable to devices with different microcontrollers</a:t>
            </a:r>
          </a:p>
          <a:p>
            <a:pPr lvl="1"/>
            <a:r>
              <a:rPr lang="en-US" dirty="0"/>
              <a:t>ATmega2560, ARM Cortex-M3, </a:t>
            </a:r>
            <a:r>
              <a:rPr lang="en-US" dirty="0" err="1"/>
              <a:t>etc</a:t>
            </a:r>
            <a:endParaRPr lang="en-US" dirty="0"/>
          </a:p>
          <a:p>
            <a:endParaRPr lang="en-US" dirty="0"/>
          </a:p>
          <a:p>
            <a:r>
              <a:rPr lang="en-US" b="1" i="1" dirty="0"/>
              <a:t>We won’t use these abstractions</a:t>
            </a:r>
          </a:p>
          <a:p>
            <a:pPr lvl="1"/>
            <a:r>
              <a:rPr lang="en-US" dirty="0"/>
              <a:t>yet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2D736E3D-B3D6-194D-A1BF-4C89BED2626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32174" y="3914273"/>
            <a:ext cx="1549400" cy="1638300"/>
          </a:xfrm>
          <a:prstGeom prst="rect">
            <a:avLst/>
          </a:prstGeom>
        </p:spPr>
      </p:pic>
      <p:pic>
        <p:nvPicPr>
          <p:cNvPr id="5" name="Picture 4">
            <a:extLst>
              <a:ext uri="{FF2B5EF4-FFF2-40B4-BE49-F238E27FC236}">
                <a16:creationId xmlns:a16="http://schemas.microsoft.com/office/drawing/2014/main" id="{6A0A778E-189B-2745-A8B8-77461A2F3B5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16148" y="4099282"/>
            <a:ext cx="3606800" cy="1091990"/>
          </a:xfrm>
          <a:prstGeom prst="rect">
            <a:avLst/>
          </a:prstGeom>
        </p:spPr>
      </p:pic>
      <p:sp>
        <p:nvSpPr>
          <p:cNvPr id="9" name="Rectangle 8">
            <a:extLst>
              <a:ext uri="{FF2B5EF4-FFF2-40B4-BE49-F238E27FC236}">
                <a16:creationId xmlns:a16="http://schemas.microsoft.com/office/drawing/2014/main" id="{59E070B7-1474-364A-B105-218B2C249706}"/>
              </a:ext>
            </a:extLst>
          </p:cNvPr>
          <p:cNvSpPr/>
          <p:nvPr/>
        </p:nvSpPr>
        <p:spPr>
          <a:xfrm>
            <a:off x="7778699" y="5226725"/>
            <a:ext cx="3882217" cy="369332"/>
          </a:xfrm>
          <a:prstGeom prst="rect">
            <a:avLst/>
          </a:prstGeom>
        </p:spPr>
        <p:txBody>
          <a:bodyPr wrap="none">
            <a:spAutoFit/>
          </a:bodyPr>
          <a:lstStyle/>
          <a:p>
            <a:r>
              <a:rPr lang="en-US" dirty="0">
                <a:hlinkClick r:id="rId4"/>
              </a:rPr>
              <a:t>https://www.arduino.cc/reference/en/</a:t>
            </a:r>
            <a:endParaRPr lang="en-US" dirty="0"/>
          </a:p>
        </p:txBody>
      </p:sp>
    </p:spTree>
    <p:extLst>
      <p:ext uri="{BB962C8B-B14F-4D97-AF65-F5344CB8AC3E}">
        <p14:creationId xmlns:p14="http://schemas.microsoft.com/office/powerpoint/2010/main" val="2410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5333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886162"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926432" y="1825625"/>
            <a:ext cx="10274968" cy="989764"/>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926432" y="3874167"/>
            <a:ext cx="10427368" cy="2347245"/>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1A44BB-777B-434E-97B7-D45668E543E3}"/>
              </a:ext>
            </a:extLst>
          </p:cNvPr>
          <p:cNvSpPr txBox="1"/>
          <p:nvPr/>
        </p:nvSpPr>
        <p:spPr>
          <a:xfrm>
            <a:off x="10058490" y="3169182"/>
            <a:ext cx="869149" cy="1200329"/>
          </a:xfrm>
          <a:prstGeom prst="rect">
            <a:avLst/>
          </a:prstGeom>
          <a:noFill/>
        </p:spPr>
        <p:txBody>
          <a:bodyPr wrap="none" rtlCol="0">
            <a:spAutoFit/>
          </a:bodyPr>
          <a:lstStyle/>
          <a:p>
            <a:r>
              <a:rPr lang="en-US" dirty="0"/>
              <a:t>0x005F</a:t>
            </a:r>
          </a:p>
          <a:p>
            <a:endParaRPr lang="en-US" dirty="0"/>
          </a:p>
          <a:p>
            <a:endParaRPr lang="en-US" dirty="0"/>
          </a:p>
          <a:p>
            <a:r>
              <a:rPr lang="en-US" dirty="0"/>
              <a:t>0x0020</a:t>
            </a:r>
          </a:p>
        </p:txBody>
      </p:sp>
      <p:sp>
        <p:nvSpPr>
          <p:cNvPr id="11" name="Rectangle 10">
            <a:extLst>
              <a:ext uri="{FF2B5EF4-FFF2-40B4-BE49-F238E27FC236}">
                <a16:creationId xmlns:a16="http://schemas.microsoft.com/office/drawing/2014/main" id="{305FC7E0-E1C8-D94B-8505-78AA5D6626BA}"/>
              </a:ext>
            </a:extLst>
          </p:cNvPr>
          <p:cNvSpPr/>
          <p:nvPr/>
        </p:nvSpPr>
        <p:spPr>
          <a:xfrm>
            <a:off x="7908847" y="3206534"/>
            <a:ext cx="2149643"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Registers</a:t>
            </a:r>
          </a:p>
        </p:txBody>
      </p:sp>
      <p:sp>
        <p:nvSpPr>
          <p:cNvPr id="12" name="TextBox 11">
            <a:extLst>
              <a:ext uri="{FF2B5EF4-FFF2-40B4-BE49-F238E27FC236}">
                <a16:creationId xmlns:a16="http://schemas.microsoft.com/office/drawing/2014/main" id="{3C2F2D8F-1CBA-904C-B5C4-7F8A1B76BE8D}"/>
              </a:ext>
            </a:extLst>
          </p:cNvPr>
          <p:cNvSpPr txBox="1"/>
          <p:nvPr/>
        </p:nvSpPr>
        <p:spPr>
          <a:xfrm>
            <a:off x="10032330" y="3583173"/>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1277CAA9-EE2C-B840-A51A-842842FC7039}"/>
              </a:ext>
            </a:extLst>
          </p:cNvPr>
          <p:cNvSpPr txBox="1"/>
          <p:nvPr/>
        </p:nvSpPr>
        <p:spPr>
          <a:xfrm>
            <a:off x="6663966" y="3583173"/>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E3093CAA-31C9-5A4B-B90C-595C1DEE3CD8}"/>
              </a:ext>
            </a:extLst>
          </p:cNvPr>
          <p:cNvSpPr txBox="1"/>
          <p:nvPr/>
        </p:nvSpPr>
        <p:spPr>
          <a:xfrm>
            <a:off x="7314977" y="3169182"/>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382825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rapezoid 26">
            <a:extLst>
              <a:ext uri="{FF2B5EF4-FFF2-40B4-BE49-F238E27FC236}">
                <a16:creationId xmlns:a16="http://schemas.microsoft.com/office/drawing/2014/main" id="{5C52AB56-440C-714F-8DFB-8F4624196395}"/>
              </a:ext>
            </a:extLst>
          </p:cNvPr>
          <p:cNvSpPr/>
          <p:nvPr/>
        </p:nvSpPr>
        <p:spPr>
          <a:xfrm rot="10800000">
            <a:off x="9541041" y="3983370"/>
            <a:ext cx="566519" cy="736852"/>
          </a:xfrm>
          <a:prstGeom prst="trapezoid">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323B2A2F-D8EE-DB4C-A1E4-1F38BB8C63AB}"/>
              </a:ext>
            </a:extLst>
          </p:cNvPr>
          <p:cNvSpPr/>
          <p:nvPr/>
        </p:nvSpPr>
        <p:spPr>
          <a:xfrm rot="10800000">
            <a:off x="9541110" y="3983370"/>
            <a:ext cx="566519" cy="736852"/>
          </a:xfrm>
          <a:prstGeom prst="trapezoid">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36266"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926432" y="1825624"/>
            <a:ext cx="10274968" cy="172369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926432" y="5763126"/>
            <a:ext cx="10427368" cy="458286"/>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cxnSp>
        <p:nvCxnSpPr>
          <p:cNvPr id="17" name="Straight Arrow Connector 16">
            <a:extLst>
              <a:ext uri="{FF2B5EF4-FFF2-40B4-BE49-F238E27FC236}">
                <a16:creationId xmlns:a16="http://schemas.microsoft.com/office/drawing/2014/main" id="{F9FF258A-373C-DA44-8D33-5C2996C591EF}"/>
              </a:ext>
            </a:extLst>
          </p:cNvPr>
          <p:cNvCxnSpPr>
            <a:cxnSpLocks/>
          </p:cNvCxnSpPr>
          <p:nvPr/>
        </p:nvCxnSpPr>
        <p:spPr>
          <a:xfrm>
            <a:off x="7230979" y="4307305"/>
            <a:ext cx="2310063" cy="284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C0C8D0-B945-DD45-A9CA-C256CEC75277}"/>
              </a:ext>
            </a:extLst>
          </p:cNvPr>
          <p:cNvCxnSpPr>
            <a:cxnSpLocks/>
          </p:cNvCxnSpPr>
          <p:nvPr/>
        </p:nvCxnSpPr>
        <p:spPr>
          <a:xfrm flipV="1">
            <a:off x="7341936" y="4352100"/>
            <a:ext cx="2199106" cy="3681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10E6F0-4697-7D4C-A9E6-A7EC3975D171}"/>
              </a:ext>
            </a:extLst>
          </p:cNvPr>
          <p:cNvCxnSpPr>
            <a:cxnSpLocks/>
          </p:cNvCxnSpPr>
          <p:nvPr/>
        </p:nvCxnSpPr>
        <p:spPr>
          <a:xfrm flipV="1">
            <a:off x="7494336" y="4044763"/>
            <a:ext cx="2046706" cy="9541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9C77382-1763-0749-975A-FFB5ACD2417C}"/>
              </a:ext>
            </a:extLst>
          </p:cNvPr>
          <p:cNvSpPr/>
          <p:nvPr/>
        </p:nvSpPr>
        <p:spPr>
          <a:xfrm>
            <a:off x="8306802" y="5226308"/>
            <a:ext cx="1181326" cy="353861"/>
          </a:xfrm>
          <a:prstGeom prst="rect">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649068"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926432" y="1825624"/>
            <a:ext cx="10274968" cy="117848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926432" y="3853890"/>
            <a:ext cx="10274968" cy="172627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13" name="Rectangle 12">
            <a:extLst>
              <a:ext uri="{FF2B5EF4-FFF2-40B4-BE49-F238E27FC236}">
                <a16:creationId xmlns:a16="http://schemas.microsoft.com/office/drawing/2014/main" id="{9AC84416-A49B-8445-85E6-FA2844966657}"/>
              </a:ext>
            </a:extLst>
          </p:cNvPr>
          <p:cNvSpPr/>
          <p:nvPr/>
        </p:nvSpPr>
        <p:spPr>
          <a:xfrm>
            <a:off x="8052619" y="2941184"/>
            <a:ext cx="2605550" cy="226008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203086-9ABD-9A4D-9DBA-3D0213CC68A4}"/>
              </a:ext>
            </a:extLst>
          </p:cNvPr>
          <p:cNvSpPr/>
          <p:nvPr/>
        </p:nvSpPr>
        <p:spPr>
          <a:xfrm>
            <a:off x="9488128" y="5226309"/>
            <a:ext cx="1284993" cy="48879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C2C543-2C0D-0046-A2EA-C4FB10947DEB}"/>
              </a:ext>
            </a:extLst>
          </p:cNvPr>
          <p:cNvCxnSpPr>
            <a:cxnSpLocks/>
          </p:cNvCxnSpPr>
          <p:nvPr/>
        </p:nvCxnSpPr>
        <p:spPr>
          <a:xfrm>
            <a:off x="6749716" y="3429000"/>
            <a:ext cx="2148478" cy="17973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C5A7691-ABEE-B14D-9F7D-9C0590762DC6}"/>
              </a:ext>
            </a:extLst>
          </p:cNvPr>
          <p:cNvSpPr txBox="1"/>
          <p:nvPr/>
        </p:nvSpPr>
        <p:spPr>
          <a:xfrm>
            <a:off x="838200" y="5829806"/>
            <a:ext cx="10515599" cy="400110"/>
          </a:xfrm>
          <a:prstGeom prst="rect">
            <a:avLst/>
          </a:prstGeom>
          <a:solidFill>
            <a:srgbClr val="E8E9FF"/>
          </a:solidFill>
        </p:spPr>
        <p:txBody>
          <a:bodyPr wrap="square" rtlCol="0">
            <a:spAutoFit/>
          </a:bodyPr>
          <a:lstStyle/>
          <a:p>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a:t>
            </a:r>
            <a:r>
              <a:rPr lang="en-US" sz="2000" dirty="0" err="1">
                <a:latin typeface="Lucida Console" panose="020B0609040504020204" pitchFamily="49" charset="0"/>
              </a:rPr>
              <a:t>gpio_registers</a:t>
            </a: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a:t>
            </a:r>
            <a:r>
              <a:rPr lang="en-US" sz="2000" dirty="0" err="1">
                <a:latin typeface="Lucida Console" panose="020B0609040504020204" pitchFamily="49" charset="0"/>
              </a:rPr>
              <a:t>gpio_registers</a:t>
            </a:r>
            <a:r>
              <a:rPr lang="en-US" sz="2000" dirty="0">
                <a:latin typeface="Lucida Console" panose="020B0609040504020204" pitchFamily="49" charset="0"/>
              </a:rPr>
              <a:t>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a:t>
            </a:r>
          </a:p>
        </p:txBody>
      </p:sp>
      <p:cxnSp>
        <p:nvCxnSpPr>
          <p:cNvPr id="20" name="Straight Arrow Connector 19">
            <a:extLst>
              <a:ext uri="{FF2B5EF4-FFF2-40B4-BE49-F238E27FC236}">
                <a16:creationId xmlns:a16="http://schemas.microsoft.com/office/drawing/2014/main" id="{62232AD7-B62C-F34F-98A4-8B478E068393}"/>
              </a:ext>
            </a:extLst>
          </p:cNvPr>
          <p:cNvCxnSpPr>
            <a:cxnSpLocks/>
          </p:cNvCxnSpPr>
          <p:nvPr/>
        </p:nvCxnSpPr>
        <p:spPr>
          <a:xfrm flipH="1" flipV="1">
            <a:off x="9301316" y="5580169"/>
            <a:ext cx="1278194" cy="3880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69433"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00339D16-5362-CC41-8E70-493DF983E23F}"/>
              </a:ext>
            </a:extLst>
          </p:cNvPr>
          <p:cNvSpPr/>
          <p:nvPr/>
        </p:nvSpPr>
        <p:spPr>
          <a:xfrm>
            <a:off x="926432" y="2983832"/>
            <a:ext cx="10274968" cy="259633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5" name="Rectangle 4">
            <a:extLst>
              <a:ext uri="{FF2B5EF4-FFF2-40B4-BE49-F238E27FC236}">
                <a16:creationId xmlns:a16="http://schemas.microsoft.com/office/drawing/2014/main" id="{BEB8477D-4CA7-AF40-AA63-E72E7C5581C2}"/>
              </a:ext>
            </a:extLst>
          </p:cNvPr>
          <p:cNvSpPr/>
          <p:nvPr/>
        </p:nvSpPr>
        <p:spPr>
          <a:xfrm>
            <a:off x="10446738" y="4929150"/>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[0]</a:t>
            </a:r>
            <a:endParaRPr lang="en-US" dirty="0"/>
          </a:p>
        </p:txBody>
      </p:sp>
      <p:sp>
        <p:nvSpPr>
          <p:cNvPr id="10" name="Right Brace 9">
            <a:extLst>
              <a:ext uri="{FF2B5EF4-FFF2-40B4-BE49-F238E27FC236}">
                <a16:creationId xmlns:a16="http://schemas.microsoft.com/office/drawing/2014/main" id="{270CDB88-B7F4-A648-9D78-5BFCB006FB24}"/>
              </a:ext>
            </a:extLst>
          </p:cNvPr>
          <p:cNvSpPr/>
          <p:nvPr/>
        </p:nvSpPr>
        <p:spPr>
          <a:xfrm>
            <a:off x="10388934" y="4752474"/>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BF7037CB-99C1-E044-B49C-C99F8F18037D}"/>
              </a:ext>
            </a:extLst>
          </p:cNvPr>
          <p:cNvSpPr/>
          <p:nvPr/>
        </p:nvSpPr>
        <p:spPr>
          <a:xfrm>
            <a:off x="10450164" y="4154542"/>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[1]</a:t>
            </a:r>
            <a:endParaRPr lang="en-US" dirty="0"/>
          </a:p>
        </p:txBody>
      </p:sp>
      <p:sp>
        <p:nvSpPr>
          <p:cNvPr id="21" name="Right Brace 20">
            <a:extLst>
              <a:ext uri="{FF2B5EF4-FFF2-40B4-BE49-F238E27FC236}">
                <a16:creationId xmlns:a16="http://schemas.microsoft.com/office/drawing/2014/main" id="{56FA540D-D44B-0B4F-AEF7-79112286DD6E}"/>
              </a:ext>
            </a:extLst>
          </p:cNvPr>
          <p:cNvSpPr/>
          <p:nvPr/>
        </p:nvSpPr>
        <p:spPr>
          <a:xfrm>
            <a:off x="10392360" y="3977866"/>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18CE3FC0-EABB-E14A-8E7A-7D0099277F48}"/>
              </a:ext>
            </a:extLst>
          </p:cNvPr>
          <p:cNvSpPr/>
          <p:nvPr/>
        </p:nvSpPr>
        <p:spPr>
          <a:xfrm>
            <a:off x="10450164" y="3373415"/>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[2]</a:t>
            </a:r>
            <a:endParaRPr lang="en-US" dirty="0"/>
          </a:p>
        </p:txBody>
      </p:sp>
      <p:sp>
        <p:nvSpPr>
          <p:cNvPr id="23" name="Right Brace 22">
            <a:extLst>
              <a:ext uri="{FF2B5EF4-FFF2-40B4-BE49-F238E27FC236}">
                <a16:creationId xmlns:a16="http://schemas.microsoft.com/office/drawing/2014/main" id="{4D8EB6C8-B2E3-AB4D-92F2-79C88B52C692}"/>
              </a:ext>
            </a:extLst>
          </p:cNvPr>
          <p:cNvSpPr/>
          <p:nvPr/>
        </p:nvSpPr>
        <p:spPr>
          <a:xfrm>
            <a:off x="10392360" y="3196739"/>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2B7B33B2-FC3F-6747-9137-A057193ECCA4}"/>
              </a:ext>
            </a:extLst>
          </p:cNvPr>
          <p:cNvSpPr/>
          <p:nvPr/>
        </p:nvSpPr>
        <p:spPr>
          <a:xfrm>
            <a:off x="10453602" y="4929150"/>
            <a:ext cx="1858201"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[D8_D13]</a:t>
            </a:r>
            <a:endParaRPr lang="en-US" dirty="0"/>
          </a:p>
        </p:txBody>
      </p:sp>
      <p:sp>
        <p:nvSpPr>
          <p:cNvPr id="26" name="Rectangle 25">
            <a:extLst>
              <a:ext uri="{FF2B5EF4-FFF2-40B4-BE49-F238E27FC236}">
                <a16:creationId xmlns:a16="http://schemas.microsoft.com/office/drawing/2014/main" id="{9A16354C-02C7-0A46-A1D5-1FC684699085}"/>
              </a:ext>
            </a:extLst>
          </p:cNvPr>
          <p:cNvSpPr/>
          <p:nvPr/>
        </p:nvSpPr>
        <p:spPr>
          <a:xfrm>
            <a:off x="10457028" y="4154542"/>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[A0_A5]</a:t>
            </a:r>
            <a:endParaRPr lang="en-US" dirty="0"/>
          </a:p>
        </p:txBody>
      </p:sp>
      <p:sp>
        <p:nvSpPr>
          <p:cNvPr id="27" name="Rectangle 26">
            <a:extLst>
              <a:ext uri="{FF2B5EF4-FFF2-40B4-BE49-F238E27FC236}">
                <a16:creationId xmlns:a16="http://schemas.microsoft.com/office/drawing/2014/main" id="{270B6CD3-9ECD-D048-9978-0B1C3FC69BE2}"/>
              </a:ext>
            </a:extLst>
          </p:cNvPr>
          <p:cNvSpPr/>
          <p:nvPr/>
        </p:nvSpPr>
        <p:spPr>
          <a:xfrm>
            <a:off x="10457028" y="3373415"/>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[D0_D7]</a:t>
            </a:r>
            <a:endParaRPr lang="en-US" dirty="0"/>
          </a:p>
        </p:txBody>
      </p:sp>
    </p:spTree>
    <p:extLst>
      <p:ext uri="{BB962C8B-B14F-4D97-AF65-F5344CB8AC3E}">
        <p14:creationId xmlns:p14="http://schemas.microsoft.com/office/powerpoint/2010/main" val="7349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D8 input</a:t>
            </a:r>
          </a:p>
          <a:p>
            <a:r>
              <a:rPr lang="en-US" dirty="0"/>
              <a:t>Right button = D9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to Hi-Z</a:t>
            </a:r>
          </a:p>
          <a:p>
            <a:r>
              <a:rPr lang="en-US" dirty="0"/>
              <a:t>Left switch = A4 input</a:t>
            </a:r>
          </a:p>
          <a:p>
            <a:r>
              <a:rPr lang="en-US" dirty="0"/>
              <a:t>Right switch = A5 input</a:t>
            </a:r>
          </a:p>
        </p:txBody>
      </p:sp>
      <p:pic>
        <p:nvPicPr>
          <p:cNvPr id="24" name="Content Placeholder 9" descr="Diagram&#10;&#10;Description automatically generated">
            <a:extLst>
              <a:ext uri="{FF2B5EF4-FFF2-40B4-BE49-F238E27FC236}">
                <a16:creationId xmlns:a16="http://schemas.microsoft.com/office/drawing/2014/main" id="{E200D0D5-F4E2-3C4F-BE2E-36276FF261A9}"/>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08891" y="3720723"/>
            <a:ext cx="4640218" cy="2612440"/>
          </a:xfrm>
          <a:prstGeom prst="rect">
            <a:avLst/>
          </a:prstGeom>
        </p:spPr>
      </p:pic>
      <p:pic>
        <p:nvPicPr>
          <p:cNvPr id="25" name="Content Placeholder 11" descr="A picture containing diagram&#10;&#10;Description automatically generated">
            <a:extLst>
              <a:ext uri="{FF2B5EF4-FFF2-40B4-BE49-F238E27FC236}">
                <a16:creationId xmlns:a16="http://schemas.microsoft.com/office/drawing/2014/main" id="{59CCCD66-B7E0-434C-B2F8-6094EBF14C13}"/>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r="29412"/>
          <a:stretch/>
        </p:blipFill>
        <p:spPr>
          <a:xfrm>
            <a:off x="6111468" y="3697536"/>
            <a:ext cx="5303064" cy="2658814"/>
          </a:xfrm>
          <a:prstGeom prst="rect">
            <a:avLst/>
          </a:prstGeom>
        </p:spPr>
      </p:pic>
    </p:spTree>
    <p:extLst>
      <p:ext uri="{BB962C8B-B14F-4D97-AF65-F5344CB8AC3E}">
        <p14:creationId xmlns:p14="http://schemas.microsoft.com/office/powerpoint/2010/main" val="258153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External LED = D12 output</a:t>
            </a:r>
          </a:p>
          <a:p>
            <a:r>
              <a:rPr lang="en-US" dirty="0"/>
              <a:t>Built-in LED = D13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21" name="Content Placeholder 11" descr="A picture containing calendar&#10;&#10;Description automatically generated">
            <a:extLst>
              <a:ext uri="{FF2B5EF4-FFF2-40B4-BE49-F238E27FC236}">
                <a16:creationId xmlns:a16="http://schemas.microsoft.com/office/drawing/2014/main" id="{360A09B9-0166-2A46-9ACA-C831DA7633D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72263" y="3007095"/>
            <a:ext cx="2847474" cy="3485780"/>
          </a:xfrm>
          <a:prstGeom prst="rect">
            <a:avLst/>
          </a:prstGeom>
        </p:spPr>
      </p:pic>
      <p:sp>
        <p:nvSpPr>
          <p:cNvPr id="22" name="Oval 21">
            <a:extLst>
              <a:ext uri="{FF2B5EF4-FFF2-40B4-BE49-F238E27FC236}">
                <a16:creationId xmlns:a16="http://schemas.microsoft.com/office/drawing/2014/main" id="{682A26C0-EDA1-7E41-8E61-830AEE5717F6}"/>
              </a:ext>
            </a:extLst>
          </p:cNvPr>
          <p:cNvSpPr/>
          <p:nvPr/>
        </p:nvSpPr>
        <p:spPr>
          <a:xfrm>
            <a:off x="6316579" y="4749985"/>
            <a:ext cx="397042" cy="3032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631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Configuring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2868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0b11001111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Set A4 and A5 to input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0b11001111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Set A4 and A5 to Hi-Z</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0b11111100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Set D8 and D9 to input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0b00000011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Pull D8 and D9 high</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0b00110000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Set D12 and D13 to output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87612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0406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pic>
        <p:nvPicPr>
          <p:cNvPr id="16" name="PXL_20210923_144710583_2" descr="PXL_20210923_144710583_2">
            <a:hlinkClick r:id="" action="ppaction://media"/>
            <a:extLst>
              <a:ext uri="{FF2B5EF4-FFF2-40B4-BE49-F238E27FC236}">
                <a16:creationId xmlns:a16="http://schemas.microsoft.com/office/drawing/2014/main" id="{ED0AAB5C-ECD9-F145-9568-8CABB31CB4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Tree>
    <p:extLst>
      <p:ext uri="{BB962C8B-B14F-4D97-AF65-F5344CB8AC3E}">
        <p14:creationId xmlns:p14="http://schemas.microsoft.com/office/powerpoint/2010/main" val="31155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pic>
        <p:nvPicPr>
          <p:cNvPr id="10" name="Content Placeholder 9">
            <a:extLst>
              <a:ext uri="{FF2B5EF4-FFF2-40B4-BE49-F238E27FC236}">
                <a16:creationId xmlns:a16="http://schemas.microsoft.com/office/drawing/2014/main" id="{00AC3777-1431-7640-9D40-59BCAA175826}"/>
              </a:ext>
            </a:extLst>
          </p:cNvPr>
          <p:cNvPicPr>
            <a:picLocks noGrp="1" noChangeAspect="1"/>
          </p:cNvPicPr>
          <p:nvPr>
            <p:ph sz="half" idx="2"/>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72200" y="2658584"/>
            <a:ext cx="5181600" cy="268542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5"/>
              </a:rPr>
              <a:t>https://ftp.intel.com/Public/Pub/fpgaup/pub/Intel_Material/18.1/Computer_Systems/DE10-Lite/DE10-Lite_Computer_NiosII.pdf</a:t>
            </a:r>
            <a:endParaRPr lang="en-US" sz="1200" dirty="0"/>
          </a:p>
        </p:txBody>
      </p:sp>
    </p:spTree>
    <p:extLst>
      <p:ext uri="{BB962C8B-B14F-4D97-AF65-F5344CB8AC3E}">
        <p14:creationId xmlns:p14="http://schemas.microsoft.com/office/powerpoint/2010/main" val="2211035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4D2D77D3-8F7F-404E-9291-E04361DC3439}"/>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2431764"/>
            <a:ext cx="5181600" cy="313906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7DD36FC-F5ED-9248-90A1-193ED793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5"/>
              </a:rPr>
              <a:t>https://ww1.microchip.com/downloads/en/DeviceDoc/Atmel-7810-Automotive-Microcontrollers-ATmega328P_Datasheet.pdf</a:t>
            </a:r>
            <a:endParaRPr lang="en-US" sz="1200" dirty="0"/>
          </a:p>
        </p:txBody>
      </p:sp>
      <p:pic>
        <p:nvPicPr>
          <p:cNvPr id="12" name="Picture 11">
            <a:extLst>
              <a:ext uri="{FF2B5EF4-FFF2-40B4-BE49-F238E27FC236}">
                <a16:creationId xmlns:a16="http://schemas.microsoft.com/office/drawing/2014/main" id="{4042ACE4-3321-4446-B365-7380C12DB253}"/>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1776986"/>
            <a:ext cx="4928853" cy="969203"/>
          </a:xfrm>
          <a:prstGeom prst="rect">
            <a:avLst/>
          </a:prstGeom>
        </p:spPr>
      </p:pic>
      <p:pic>
        <p:nvPicPr>
          <p:cNvPr id="13" name="Picture 12">
            <a:extLst>
              <a:ext uri="{FF2B5EF4-FFF2-40B4-BE49-F238E27FC236}">
                <a16:creationId xmlns:a16="http://schemas.microsoft.com/office/drawing/2014/main" id="{FCEA4128-AE50-974B-96F3-B93993BB2B2D}"/>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2973391"/>
            <a:ext cx="4887434" cy="911217"/>
          </a:xfrm>
          <a:prstGeom prst="rect">
            <a:avLst/>
          </a:prstGeom>
        </p:spPr>
      </p:pic>
      <p:pic>
        <p:nvPicPr>
          <p:cNvPr id="14" name="Picture 13">
            <a:extLst>
              <a:ext uri="{FF2B5EF4-FFF2-40B4-BE49-F238E27FC236}">
                <a16:creationId xmlns:a16="http://schemas.microsoft.com/office/drawing/2014/main" id="{823DF718-1366-4943-A25C-2985D1651FF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4111810"/>
            <a:ext cx="4945421" cy="869798"/>
          </a:xfrm>
          <a:prstGeom prst="rect">
            <a:avLst/>
          </a:prstGeom>
        </p:spPr>
      </p:pic>
    </p:spTree>
    <p:extLst>
      <p:ext uri="{BB962C8B-B14F-4D97-AF65-F5344CB8AC3E}">
        <p14:creationId xmlns:p14="http://schemas.microsoft.com/office/powerpoint/2010/main" val="2718806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VGA Pixel Buffer</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4"/>
              </a:rPr>
              <a:t>https://ftp.intel.com/Public/Pub/fpgaup/pub/Intel_Material/18.1/Computer_Systems/DE10-Lite/DE10-Lite_Computer_NiosII.pdf</a:t>
            </a:r>
            <a:endParaRPr lang="en-US" sz="1200" dirty="0"/>
          </a:p>
        </p:txBody>
      </p:sp>
      <p:pic>
        <p:nvPicPr>
          <p:cNvPr id="12" name="Picture 11">
            <a:extLst>
              <a:ext uri="{FF2B5EF4-FFF2-40B4-BE49-F238E27FC236}">
                <a16:creationId xmlns:a16="http://schemas.microsoft.com/office/drawing/2014/main" id="{E0DC1D69-45CA-104C-B2BF-284B8366A19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60707" y="1027906"/>
            <a:ext cx="4941038" cy="3265567"/>
          </a:xfrm>
          <a:prstGeom prst="rect">
            <a:avLst/>
          </a:prstGeom>
        </p:spPr>
      </p:pic>
      <p:pic>
        <p:nvPicPr>
          <p:cNvPr id="13" name="Picture 12">
            <a:extLst>
              <a:ext uri="{FF2B5EF4-FFF2-40B4-BE49-F238E27FC236}">
                <a16:creationId xmlns:a16="http://schemas.microsoft.com/office/drawing/2014/main" id="{282837CA-AF29-B44F-8DDB-F6238CC1659E}"/>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2" y="4438983"/>
            <a:ext cx="4095369" cy="747759"/>
          </a:xfrm>
          <a:prstGeom prst="rect">
            <a:avLst/>
          </a:prstGeom>
        </p:spPr>
      </p:pic>
      <p:pic>
        <p:nvPicPr>
          <p:cNvPr id="14" name="Picture 13">
            <a:extLst>
              <a:ext uri="{FF2B5EF4-FFF2-40B4-BE49-F238E27FC236}">
                <a16:creationId xmlns:a16="http://schemas.microsoft.com/office/drawing/2014/main" id="{D120FC22-6978-D54D-A1BC-8A41C1FA2969}"/>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1" y="4937603"/>
            <a:ext cx="4095369" cy="1325563"/>
          </a:xfrm>
          <a:prstGeom prst="rect">
            <a:avLst/>
          </a:prstGeom>
        </p:spPr>
      </p:pic>
    </p:spTree>
    <p:extLst>
      <p:ext uri="{BB962C8B-B14F-4D97-AF65-F5344CB8AC3E}">
        <p14:creationId xmlns:p14="http://schemas.microsoft.com/office/powerpoint/2010/main" val="140994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2" name="Content Placeholder 11">
            <a:extLst>
              <a:ext uri="{FF2B5EF4-FFF2-40B4-BE49-F238E27FC236}">
                <a16:creationId xmlns:a16="http://schemas.microsoft.com/office/drawing/2014/main" id="{BD31C001-2905-1942-9105-9F5A2BC313CD}"/>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4668" y="1825625"/>
            <a:ext cx="3788664" cy="4351338"/>
          </a:xfrm>
          <a:prstGeom prst="rect">
            <a:avLst/>
          </a:prstGeom>
        </p:spPr>
      </p:pic>
      <p:pic>
        <p:nvPicPr>
          <p:cNvPr id="13" name="Picture 12">
            <a:extLst>
              <a:ext uri="{FF2B5EF4-FFF2-40B4-BE49-F238E27FC236}">
                <a16:creationId xmlns:a16="http://schemas.microsoft.com/office/drawing/2014/main" id="{0AAC5D2B-111E-3A44-B391-13E32A3C76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69600" y="5988050"/>
            <a:ext cx="1168400" cy="368300"/>
          </a:xfrm>
          <a:prstGeom prst="rect">
            <a:avLst/>
          </a:prstGeom>
        </p:spPr>
      </p:pic>
    </p:spTree>
    <p:extLst>
      <p:ext uri="{BB962C8B-B14F-4D97-AF65-F5344CB8AC3E}">
        <p14:creationId xmlns:p14="http://schemas.microsoft.com/office/powerpoint/2010/main" val="3159740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Arduino Nano has 3 timer/counters</a:t>
            </a:r>
          </a:p>
          <a:p>
            <a:pPr lvl="1"/>
            <a:r>
              <a:rPr lang="en-US" dirty="0"/>
              <a:t>Timer 0: 8 bit</a:t>
            </a:r>
          </a:p>
          <a:p>
            <a:pPr lvl="1"/>
            <a:r>
              <a:rPr lang="en-US" dirty="0"/>
              <a:t>Timer 1: 16 bit</a:t>
            </a:r>
          </a:p>
          <a:p>
            <a:pPr lvl="1"/>
            <a:r>
              <a:rPr lang="en-US" dirty="0"/>
              <a:t>Timer 2: 8 bit</a:t>
            </a:r>
          </a:p>
          <a:p>
            <a:r>
              <a:rPr lang="en-US" dirty="0"/>
              <a:t>Count from 0 to 0xFF/0xFFFF or to other specified value</a:t>
            </a:r>
          </a:p>
          <a:p>
            <a:endParaRPr lang="en-US" dirty="0"/>
          </a:p>
          <a:p>
            <a:r>
              <a:rPr lang="en-US" dirty="0"/>
              <a:t>Timers 0 &amp; 1 use system clock (16MHz) as frequency source</a:t>
            </a:r>
          </a:p>
          <a:p>
            <a:r>
              <a:rPr lang="en-US" dirty="0"/>
              <a:t>Timer 2 uses system clock by default but can be changed</a:t>
            </a:r>
          </a:p>
          <a:p>
            <a:r>
              <a:rPr lang="en-US" dirty="0"/>
              <a:t>Use </a:t>
            </a:r>
            <a:r>
              <a:rPr lang="en-US" i="1" dirty="0" err="1"/>
              <a:t>prescaler</a:t>
            </a:r>
            <a:r>
              <a:rPr lang="en-US" dirty="0"/>
              <a:t> to count slower than 16MHz</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54271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181600" cy="4351338"/>
          </a:xfrm>
        </p:spPr>
        <p:txBody>
          <a:bodyPr>
            <a:normAutofit/>
          </a:bodyPr>
          <a:lstStyle/>
          <a:p>
            <a:r>
              <a:rPr lang="en-US" dirty="0"/>
              <a:t>Timer 0 used for pseudo-real-time clock, counts number of milliseconds since power-up</a:t>
            </a:r>
          </a:p>
          <a:p>
            <a:endParaRPr lang="en-US" dirty="0"/>
          </a:p>
          <a:p>
            <a:r>
              <a:rPr lang="en-US" dirty="0"/>
              <a:t>Counter overflows every 256 beats</a:t>
            </a:r>
          </a:p>
          <a:p>
            <a:endParaRPr lang="en-US" dirty="0"/>
          </a:p>
          <a:p>
            <a:r>
              <a:rPr lang="en-US" dirty="0" err="1"/>
              <a:t>Prescaler</a:t>
            </a:r>
            <a:r>
              <a:rPr lang="en-US" dirty="0"/>
              <a:t>=64</a:t>
            </a:r>
          </a:p>
          <a:p>
            <a:endParaRPr lang="en-US" dirty="0"/>
          </a:p>
          <a:p>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578F13E-E3F0-CC43-B504-D83337BE28BE}"/>
                  </a:ext>
                </a:extLst>
              </p:cNvPr>
              <p:cNvSpPr>
                <a:spLocks noGrp="1"/>
              </p:cNvSpPr>
              <p:nvPr>
                <p:ph sz="half" idx="2"/>
              </p:nvPr>
            </p:nvSpPr>
            <p:spPr>
              <a:xfrm>
                <a:off x="6172200" y="1365337"/>
                <a:ext cx="5181600" cy="4811626"/>
              </a:xfrm>
            </p:spPr>
            <p:txBody>
              <a:bodyPr/>
              <a:lstStyle/>
              <a:p>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a:latin typeface="Cambria Math" panose="02040503050406030204" pitchFamily="18" charset="0"/>
                          </a:rPr>
                          <m:t>64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256</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𝑏𝑒𝑎𝑡𝑠</m:t>
                                </m:r>
                              </m:num>
                              <m:den>
                                <m:r>
                                  <a:rPr lang="en-US">
                                    <a:latin typeface="Cambria Math" panose="02040503050406030204" pitchFamily="18" charset="0"/>
                                  </a:rPr>
                                  <m:t>𝑜𝑣𝑒𝑟𝑓𝑙𝑜𝑤</m:t>
                                </m:r>
                              </m:den>
                            </m:f>
                          </m:e>
                        </m:box>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𝑜𝑣𝑒𝑟𝑓𝑙𝑜𝑤</m:t>
                        </m:r>
                      </m:num>
                      <m:den>
                        <m:r>
                          <a:rPr lang="en-US">
                            <a:latin typeface="Cambria Math" panose="02040503050406030204" pitchFamily="18" charset="0"/>
                          </a:rPr>
                          <m:t>1024</m:t>
                        </m:r>
                        <m:r>
                          <a:rPr lang="en-US" i="1">
                            <a:latin typeface="Cambria Math" panose="02040503050406030204" pitchFamily="18" charset="0"/>
                            <a:ea typeface="Cambria Math" panose="02040503050406030204" pitchFamily="18" charset="0"/>
                          </a:rPr>
                          <m:t>𝜇</m:t>
                        </m:r>
                        <m:r>
                          <a:rPr lang="en-US">
                            <a:latin typeface="Cambria Math" panose="02040503050406030204" pitchFamily="18" charset="0"/>
                          </a:rPr>
                          <m:t>𝑠</m:t>
                        </m:r>
                      </m:den>
                    </m:f>
                    <m:r>
                      <a:rPr lang="en-US">
                        <a:latin typeface="Cambria Math" panose="02040503050406030204" pitchFamily="18" charset="0"/>
                      </a:rPr>
                      <m:t> </m:t>
                    </m:r>
                  </m:oMath>
                </a14:m>
                <a:endParaRPr lang="en-US" dirty="0"/>
              </a:p>
              <a:p>
                <a:endParaRPr lang="en-US" dirty="0"/>
              </a:p>
              <a:p>
                <a:r>
                  <a:rPr lang="en-US" dirty="0"/>
                  <a:t>Increments “time” almost every millisecond</a:t>
                </a:r>
              </a:p>
              <a:p>
                <a:endParaRPr lang="en-US" dirty="0"/>
              </a:p>
              <a:p>
                <a:r>
                  <a:rPr lang="en-US" dirty="0">
                    <a:latin typeface="Lucida Console" panose="020B0609040504020204" pitchFamily="49" charset="0"/>
                  </a:rPr>
                  <a:t>delay(x)</a:t>
                </a:r>
                <a:r>
                  <a:rPr lang="en-US" dirty="0"/>
                  <a:t> idles microcontroller for x milliseconds</a:t>
                </a:r>
              </a:p>
              <a:p>
                <a:r>
                  <a:rPr lang="en-US" dirty="0" err="1">
                    <a:latin typeface="Lucida Console" panose="020B0609040504020204" pitchFamily="49" charset="0"/>
                  </a:rPr>
                  <a:t>millis</a:t>
                </a:r>
                <a:r>
                  <a:rPr lang="en-US" dirty="0">
                    <a:latin typeface="Lucida Console" panose="020B0609040504020204" pitchFamily="49" charset="0"/>
                  </a:rPr>
                  <a:t>()</a:t>
                </a:r>
                <a:r>
                  <a:rPr lang="en-US" dirty="0"/>
                  <a:t> returns number of milliseconds since power-up </a:t>
                </a:r>
              </a:p>
            </p:txBody>
          </p:sp>
        </mc:Choice>
        <mc:Fallback xmlns="">
          <p:sp>
            <p:nvSpPr>
              <p:cNvPr id="10" name="Content Placeholder 9">
                <a:extLst>
                  <a:ext uri="{FF2B5EF4-FFF2-40B4-BE49-F238E27FC236}">
                    <a16:creationId xmlns:a16="http://schemas.microsoft.com/office/drawing/2014/main" id="{E578F13E-E3F0-CC43-B504-D83337BE28BE}"/>
                  </a:ext>
                </a:extLst>
              </p:cNvPr>
              <p:cNvSpPr>
                <a:spLocks noGrp="1" noRot="1" noChangeAspect="1" noMove="1" noResize="1" noEditPoints="1" noAdjustHandles="1" noChangeArrowheads="1" noChangeShapeType="1" noTextEdit="1"/>
              </p:cNvSpPr>
              <p:nvPr>
                <p:ph sz="half" idx="2"/>
              </p:nvPr>
            </p:nvSpPr>
            <p:spPr>
              <a:xfrm>
                <a:off x="6172200" y="1365337"/>
                <a:ext cx="5181600" cy="4811626"/>
              </a:xfrm>
              <a:blipFill>
                <a:blip r:embed="rId3"/>
                <a:stretch>
                  <a:fillRect l="-2200" t="-789" r="-3912" b="-184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273739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489532" cy="5227746"/>
          </a:xfrm>
        </p:spPr>
        <p:txBody>
          <a:bodyPr>
            <a:noAutofit/>
          </a:bodyPr>
          <a:lstStyle/>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blink.ino</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6612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a:p>
            <a:pPr lvl="1"/>
            <a:r>
              <a:rPr lang="en-US" dirty="0"/>
              <a:t>Yes, by using </a:t>
            </a:r>
            <a:r>
              <a:rPr lang="en-US" dirty="0" err="1"/>
              <a:t>millis</a:t>
            </a:r>
            <a:r>
              <a:rPr lang="en-US" dirty="0"/>
              <a:t>() and a bitmask</a:t>
            </a:r>
          </a:p>
          <a:p>
            <a:r>
              <a:rPr lang="en-US" dirty="0"/>
              <a:t>Not exactly the same rate</a:t>
            </a:r>
          </a:p>
          <a:p>
            <a:pPr lvl="1"/>
            <a:r>
              <a:rPr lang="en-US" dirty="0"/>
              <a:t>Originally LED was lit for 1000“ms”</a:t>
            </a:r>
          </a:p>
          <a:p>
            <a:pPr lvl="2"/>
            <a:r>
              <a:rPr lang="en-US" dirty="0"/>
              <a:t>1.024 seconds</a:t>
            </a:r>
          </a:p>
          <a:p>
            <a:pPr lvl="1"/>
            <a:r>
              <a:rPr lang="en-US" dirty="0"/>
              <a:t>Now LED is lit for 1024“ms”</a:t>
            </a:r>
          </a:p>
          <a:p>
            <a:pPr lvl="2"/>
            <a:r>
              <a:rPr lang="en-US" dirty="0"/>
              <a:t>1.049 seconds</a:t>
            </a:r>
          </a:p>
          <a:p>
            <a:r>
              <a:rPr lang="en-US" dirty="0"/>
              <a:t>Can we do it with Timer 2?</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865312" cy="5227746"/>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else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dirty="0"/>
              <a:t>Programming at the Hardware/Software Interface</a:t>
            </a:r>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29</a:t>
            </a:fld>
            <a:endParaRPr lang="en-US" dirty="0"/>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67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dissolve">
                                      <p:cBhvr>
                                        <p:cTn id="13" dur="500"/>
                                        <p:tgtEl>
                                          <p:spTgt spid="4">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dissolve">
                                      <p:cBhvr>
                                        <p:cTn id="16" dur="500"/>
                                        <p:tgtEl>
                                          <p:spTgt spid="4">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dissolve">
                                      <p:cBhvr>
                                        <p:cTn id="19" dur="500"/>
                                        <p:tgtEl>
                                          <p:spTgt spid="4">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Accessing I/O Devices with C</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Memory-Mapped I/O</a:t>
            </a:r>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normAutofit/>
          </a:bodyPr>
          <a:lstStyle/>
          <a:p>
            <a:r>
              <a:rPr lang="en-US" dirty="0"/>
              <a:t>Timer</a:t>
            </a:r>
            <a:br>
              <a:rPr lang="en-US" dirty="0"/>
            </a:br>
            <a:r>
              <a:rPr lang="en-US" dirty="0"/>
              <a:t>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66E7824F-4479-BC42-9B0F-F6BCA56CAD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4813" y="5030400"/>
            <a:ext cx="7962900" cy="1143000"/>
          </a:xfrm>
          <a:prstGeom prst="rect">
            <a:avLst/>
          </a:prstGeom>
        </p:spPr>
      </p:pic>
      <p:pic>
        <p:nvPicPr>
          <p:cNvPr id="5" name="Picture 4">
            <a:extLst>
              <a:ext uri="{FF2B5EF4-FFF2-40B4-BE49-F238E27FC236}">
                <a16:creationId xmlns:a16="http://schemas.microsoft.com/office/drawing/2014/main" id="{EBECD27A-6ACD-A148-9F8C-14B70361A0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2113" y="2188031"/>
            <a:ext cx="7988300" cy="2705100"/>
          </a:xfrm>
          <a:prstGeom prst="rect">
            <a:avLst/>
          </a:prstGeom>
        </p:spPr>
      </p:pic>
      <p:pic>
        <p:nvPicPr>
          <p:cNvPr id="10" name="Picture 9">
            <a:extLst>
              <a:ext uri="{FF2B5EF4-FFF2-40B4-BE49-F238E27FC236}">
                <a16:creationId xmlns:a16="http://schemas.microsoft.com/office/drawing/2014/main" id="{A7E7183B-3594-A642-B68F-11E9F8024DC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78463" y="653762"/>
            <a:ext cx="7975600" cy="1397000"/>
          </a:xfrm>
          <a:prstGeom prst="rect">
            <a:avLst/>
          </a:prstGeom>
        </p:spPr>
      </p:pic>
      <p:sp>
        <p:nvSpPr>
          <p:cNvPr id="11" name="Rectangle 10">
            <a:extLst>
              <a:ext uri="{FF2B5EF4-FFF2-40B4-BE49-F238E27FC236}">
                <a16:creationId xmlns:a16="http://schemas.microsoft.com/office/drawing/2014/main" id="{08B21571-26D3-A54B-9827-71E1F9E6816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6"/>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1734488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Timer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const</a:t>
            </a:r>
            <a:r>
              <a:rPr lang="en-US" sz="2000" dirty="0">
                <a:latin typeface="Lucida Console" panose="020B0609040504020204" pitchFamily="49" charset="0"/>
              </a:rPr>
              <a:t>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struct </a:t>
            </a:r>
            <a:r>
              <a:rPr lang="en-US" sz="2000" dirty="0">
                <a:latin typeface="Lucida Console" panose="020B0609040504020204" pitchFamily="49" charset="0"/>
              </a:rPr>
              <a:t>timer_registers_8bit {</a:t>
            </a:r>
          </a:p>
          <a:p>
            <a:pPr marL="0" indent="0">
              <a:buNone/>
            </a:pPr>
            <a:r>
              <a:rPr lang="en-US" sz="2000" dirty="0">
                <a:solidFill>
                  <a:schemeClr val="accent5">
                    <a:lumMod val="50000"/>
                  </a:schemeClr>
                </a:solidFill>
                <a:latin typeface="Lucida Console" panose="020B0609040504020204" pitchFamily="49" charset="0"/>
              </a:rPr>
              <a:t>  volatile uint16_t </a:t>
            </a:r>
            <a:r>
              <a:rPr lang="en-US" sz="2000" dirty="0">
                <a:latin typeface="Lucida Console" panose="020B0609040504020204" pitchFamily="49" charset="0"/>
              </a:rPr>
              <a:t>control;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TCCRxB</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a:latin typeface="Lucida Console" panose="020B0609040504020204" pitchFamily="49" charset="0"/>
              </a:rPr>
              <a:t>counter;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TCNTx</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compareA</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compareB</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OCRxB</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timer_registers_8bit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timer_registers_8bit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0x24</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timer_registers_8bit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timer_registers_8bit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0x90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26169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6">
            <a:extLst>
              <a:ext uri="{FF2B5EF4-FFF2-40B4-BE49-F238E27FC236}">
                <a16:creationId xmlns:a16="http://schemas.microsoft.com/office/drawing/2014/main" id="{39803B1B-921B-2240-BF41-9BDD5274E6E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663895" y="1825625"/>
            <a:ext cx="8864210" cy="4351338"/>
          </a:xfrm>
          <a:prstGeom prst="rect">
            <a:avLst/>
          </a:prstGeom>
        </p:spPr>
      </p:pic>
    </p:spTree>
    <p:extLst>
      <p:ext uri="{BB962C8B-B14F-4D97-AF65-F5344CB8AC3E}">
        <p14:creationId xmlns:p14="http://schemas.microsoft.com/office/powerpoint/2010/main" val="3013448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2398657"/>
            <a:ext cx="10515600" cy="3778305"/>
          </a:xfrm>
        </p:spPr>
        <p:txBody>
          <a:bodyPr/>
          <a:lstStyle/>
          <a:p>
            <a:endParaRPr lang="en-US" dirty="0"/>
          </a:p>
          <a:p>
            <a:r>
              <a:rPr lang="en-US" dirty="0"/>
              <a:t>FOC0A, FOC0B “force output compare” must be zero when in PWM mode</a:t>
            </a:r>
          </a:p>
          <a:p>
            <a:endParaRPr lang="en-US" dirty="0"/>
          </a:p>
          <a:p>
            <a:r>
              <a:rPr lang="en-US" dirty="0"/>
              <a:t>COM0A1, COM0A0, COM0B1, COM0B0 “compare output mode” – normal operation, output compare pin disconnected</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D352A5FC-D7D2-E245-BD3F-F4CABA9BE313}"/>
              </a:ext>
            </a:extLst>
          </p:cNvPr>
          <p:cNvPicPr>
            <a:picLocks noChangeAspect="1"/>
          </p:cNvPicPr>
          <p:nvPr/>
        </p:nvPicPr>
        <p:blipFill>
          <a:blip r:embed="rId2"/>
          <a:stretch>
            <a:fillRect/>
          </a:stretch>
        </p:blipFill>
        <p:spPr>
          <a:xfrm>
            <a:off x="2114550" y="1208882"/>
            <a:ext cx="7962900" cy="1143000"/>
          </a:xfrm>
          <a:prstGeom prst="rect">
            <a:avLst/>
          </a:prstGeom>
        </p:spPr>
      </p:pic>
      <p:sp>
        <p:nvSpPr>
          <p:cNvPr id="11" name="TextBox 10">
            <a:extLst>
              <a:ext uri="{FF2B5EF4-FFF2-40B4-BE49-F238E27FC236}">
                <a16:creationId xmlns:a16="http://schemas.microsoft.com/office/drawing/2014/main" id="{6AB2770F-F18B-BE4F-8D87-56140F4629D7}"/>
              </a:ext>
            </a:extLst>
          </p:cNvPr>
          <p:cNvSpPr txBox="1"/>
          <p:nvPr/>
        </p:nvSpPr>
        <p:spPr>
          <a:xfrm>
            <a:off x="4308953" y="1805434"/>
            <a:ext cx="5775940" cy="369332"/>
          </a:xfrm>
          <a:prstGeom prst="rect">
            <a:avLst/>
          </a:prstGeom>
          <a:noFill/>
        </p:spPr>
        <p:txBody>
          <a:bodyPr wrap="none" rtlCol="0">
            <a:spAutoFit/>
          </a:bodyPr>
          <a:lstStyle/>
          <a:p>
            <a:r>
              <a:rPr lang="en-US" b="1" dirty="0">
                <a:solidFill>
                  <a:srgbClr val="FF0000"/>
                </a:solidFill>
              </a:rPr>
              <a:t>0             0            0              0            0            0             1             1</a:t>
            </a:r>
          </a:p>
        </p:txBody>
      </p:sp>
      <p:sp>
        <p:nvSpPr>
          <p:cNvPr id="13" name="TextBox 12">
            <a:extLst>
              <a:ext uri="{FF2B5EF4-FFF2-40B4-BE49-F238E27FC236}">
                <a16:creationId xmlns:a16="http://schemas.microsoft.com/office/drawing/2014/main" id="{A5A7761B-4178-DC42-9C42-1D3608F9CA6A}"/>
              </a:ext>
            </a:extLst>
          </p:cNvPr>
          <p:cNvSpPr txBox="1"/>
          <p:nvPr/>
        </p:nvSpPr>
        <p:spPr>
          <a:xfrm>
            <a:off x="4308953" y="2029326"/>
            <a:ext cx="5775940" cy="369332"/>
          </a:xfrm>
          <a:prstGeom prst="rect">
            <a:avLst/>
          </a:prstGeom>
          <a:noFill/>
        </p:spPr>
        <p:txBody>
          <a:bodyPr wrap="none" rtlCol="0">
            <a:spAutoFit/>
          </a:bodyPr>
          <a:lstStyle/>
          <a:p>
            <a:r>
              <a:rPr lang="en-US" b="1" dirty="0">
                <a:solidFill>
                  <a:srgbClr val="FF0000"/>
                </a:solidFill>
              </a:rPr>
              <a:t>0             0            0              0            0            0             1             1</a:t>
            </a:r>
          </a:p>
        </p:txBody>
      </p:sp>
      <p:sp>
        <p:nvSpPr>
          <p:cNvPr id="15" name="Rectangle 14">
            <a:extLst>
              <a:ext uri="{FF2B5EF4-FFF2-40B4-BE49-F238E27FC236}">
                <a16:creationId xmlns:a16="http://schemas.microsoft.com/office/drawing/2014/main" id="{E7EFF369-B98A-9542-9C4F-C0C5B04331C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9" name="Group 18">
            <a:extLst>
              <a:ext uri="{FF2B5EF4-FFF2-40B4-BE49-F238E27FC236}">
                <a16:creationId xmlns:a16="http://schemas.microsoft.com/office/drawing/2014/main" id="{17C2D3D3-89BD-1B40-B78D-B535B4C9ECB9}"/>
              </a:ext>
            </a:extLst>
          </p:cNvPr>
          <p:cNvGrpSpPr/>
          <p:nvPr/>
        </p:nvGrpSpPr>
        <p:grpSpPr>
          <a:xfrm>
            <a:off x="1961147" y="1859555"/>
            <a:ext cx="8509000" cy="3925416"/>
            <a:chOff x="1961147" y="1845134"/>
            <a:chExt cx="8509000" cy="3925416"/>
          </a:xfrm>
        </p:grpSpPr>
        <p:pic>
          <p:nvPicPr>
            <p:cNvPr id="14" name="Picture 13">
              <a:extLst>
                <a:ext uri="{FF2B5EF4-FFF2-40B4-BE49-F238E27FC236}">
                  <a16:creationId xmlns:a16="http://schemas.microsoft.com/office/drawing/2014/main" id="{5B31D086-AC5A-D04E-B7DF-68A8710CF4A2}"/>
                </a:ext>
              </a:extLst>
            </p:cNvPr>
            <p:cNvPicPr>
              <a:picLocks noChangeAspect="1"/>
            </p:cNvPicPr>
            <p:nvPr/>
          </p:nvPicPr>
          <p:blipFill>
            <a:blip r:embed="rId4"/>
            <a:stretch>
              <a:fillRect/>
            </a:stretch>
          </p:blipFill>
          <p:spPr>
            <a:xfrm>
              <a:off x="1961147" y="2582850"/>
              <a:ext cx="8509000" cy="3187700"/>
            </a:xfrm>
            <a:prstGeom prst="rect">
              <a:avLst/>
            </a:prstGeom>
          </p:spPr>
        </p:pic>
        <p:sp>
          <p:nvSpPr>
            <p:cNvPr id="16" name="Rectangle 15">
              <a:extLst>
                <a:ext uri="{FF2B5EF4-FFF2-40B4-BE49-F238E27FC236}">
                  <a16:creationId xmlns:a16="http://schemas.microsoft.com/office/drawing/2014/main" id="{24B055A2-A117-8B44-AA88-4661071C8DC4}"/>
                </a:ext>
              </a:extLst>
            </p:cNvPr>
            <p:cNvSpPr/>
            <p:nvPr/>
          </p:nvSpPr>
          <p:spPr>
            <a:xfrm>
              <a:off x="2114550" y="4045906"/>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0E5BA0-AB29-DC4A-B25F-EBCFDA35BA12}"/>
                </a:ext>
              </a:extLst>
            </p:cNvPr>
            <p:cNvSpPr/>
            <p:nvPr/>
          </p:nvSpPr>
          <p:spPr>
            <a:xfrm>
              <a:off x="8404964" y="2093538"/>
              <a:ext cx="1679929"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D3585-EB27-A846-A28A-25FE104DD27F}"/>
                </a:ext>
              </a:extLst>
            </p:cNvPr>
            <p:cNvSpPr/>
            <p:nvPr/>
          </p:nvSpPr>
          <p:spPr>
            <a:xfrm>
              <a:off x="6930672" y="1845134"/>
              <a:ext cx="760310"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1E363E2-C50E-AC43-8D75-4977946FCD82}"/>
              </a:ext>
            </a:extLst>
          </p:cNvPr>
          <p:cNvGrpSpPr/>
          <p:nvPr/>
        </p:nvGrpSpPr>
        <p:grpSpPr>
          <a:xfrm>
            <a:off x="2074779" y="1838057"/>
            <a:ext cx="8445500" cy="3718695"/>
            <a:chOff x="2074779" y="1838057"/>
            <a:chExt cx="8445500" cy="3718695"/>
          </a:xfrm>
        </p:grpSpPr>
        <p:pic>
          <p:nvPicPr>
            <p:cNvPr id="20" name="Picture 19">
              <a:extLst>
                <a:ext uri="{FF2B5EF4-FFF2-40B4-BE49-F238E27FC236}">
                  <a16:creationId xmlns:a16="http://schemas.microsoft.com/office/drawing/2014/main" id="{93F2562F-8061-2641-968F-0EC3076E05AF}"/>
                </a:ext>
              </a:extLst>
            </p:cNvPr>
            <p:cNvPicPr>
              <a:picLocks noChangeAspect="1"/>
            </p:cNvPicPr>
            <p:nvPr/>
          </p:nvPicPr>
          <p:blipFill>
            <a:blip r:embed="rId5"/>
            <a:stretch>
              <a:fillRect/>
            </a:stretch>
          </p:blipFill>
          <p:spPr>
            <a:xfrm>
              <a:off x="2074779" y="2877052"/>
              <a:ext cx="8445500" cy="2679700"/>
            </a:xfrm>
            <a:prstGeom prst="rect">
              <a:avLst/>
            </a:prstGeom>
          </p:spPr>
        </p:pic>
        <p:sp>
          <p:nvSpPr>
            <p:cNvPr id="21" name="Rectangle 20">
              <a:extLst>
                <a:ext uri="{FF2B5EF4-FFF2-40B4-BE49-F238E27FC236}">
                  <a16:creationId xmlns:a16="http://schemas.microsoft.com/office/drawing/2014/main" id="{7DEFD485-EFC0-3646-9365-1BBDECC86AEE}"/>
                </a:ext>
              </a:extLst>
            </p:cNvPr>
            <p:cNvSpPr/>
            <p:nvPr/>
          </p:nvSpPr>
          <p:spPr>
            <a:xfrm>
              <a:off x="2154321" y="4182418"/>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094998-AB62-CD4F-999E-759E0AD3EB24}"/>
                </a:ext>
              </a:extLst>
            </p:cNvPr>
            <p:cNvSpPr/>
            <p:nvPr/>
          </p:nvSpPr>
          <p:spPr>
            <a:xfrm>
              <a:off x="7584141" y="1838057"/>
              <a:ext cx="2481725" cy="23058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Tree>
    <p:extLst>
      <p:ext uri="{BB962C8B-B14F-4D97-AF65-F5344CB8AC3E}">
        <p14:creationId xmlns:p14="http://schemas.microsoft.com/office/powerpoint/2010/main" val="48697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mytimer2</a:t>
            </a:r>
            <a:r>
              <a:rPr lang="en-US" sz="18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1800" dirty="0">
                <a:latin typeface="Lucida Console" panose="020B0609040504020204" pitchFamily="49" charset="0"/>
              </a:rPr>
              <a:t> </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0x0300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2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2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0x30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D12 &amp; D13:  output</a:t>
            </a: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Content Placeholder 8">
            <a:extLst>
              <a:ext uri="{FF2B5EF4-FFF2-40B4-BE49-F238E27FC236}">
                <a16:creationId xmlns:a16="http://schemas.microsoft.com/office/drawing/2014/main" id="{E226BAE5-57D8-C843-B675-3C523CB34602}"/>
              </a:ext>
            </a:extLst>
          </p:cNvPr>
          <p:cNvSpPr>
            <a:spLocks noGrp="1"/>
          </p:cNvSpPr>
          <p:nvPr>
            <p:ph sz="half" idx="2"/>
          </p:nvPr>
        </p:nvSpPr>
        <p:spPr/>
        <p:txBody>
          <a:bodyPr/>
          <a:lstStyle/>
          <a:p>
            <a:r>
              <a:rPr lang="en-US" dirty="0"/>
              <a:t>Watch out! Timer2 has different </a:t>
            </a:r>
            <a:r>
              <a:rPr lang="en-US" dirty="0" err="1"/>
              <a:t>prescaler</a:t>
            </a:r>
            <a:r>
              <a:rPr lang="en-US" dirty="0"/>
              <a:t> table</a:t>
            </a:r>
          </a:p>
        </p:txBody>
      </p:sp>
      <p:pic>
        <p:nvPicPr>
          <p:cNvPr id="10" name="Picture 9">
            <a:extLst>
              <a:ext uri="{FF2B5EF4-FFF2-40B4-BE49-F238E27FC236}">
                <a16:creationId xmlns:a16="http://schemas.microsoft.com/office/drawing/2014/main" id="{BA49407E-7834-B146-8B58-D4D28BD7B09C}"/>
              </a:ext>
            </a:extLst>
          </p:cNvPr>
          <p:cNvPicPr>
            <a:picLocks noChangeAspect="1"/>
          </p:cNvPicPr>
          <p:nvPr/>
        </p:nvPicPr>
        <p:blipFill>
          <a:blip r:embed="rId2"/>
          <a:stretch>
            <a:fillRect/>
          </a:stretch>
        </p:blipFill>
        <p:spPr>
          <a:xfrm>
            <a:off x="5194300" y="2796242"/>
            <a:ext cx="6832600" cy="2717800"/>
          </a:xfrm>
          <a:prstGeom prst="rect">
            <a:avLst/>
          </a:prstGeom>
        </p:spPr>
      </p:pic>
      <p:sp>
        <p:nvSpPr>
          <p:cNvPr id="11" name="Rectangle 10">
            <a:extLst>
              <a:ext uri="{FF2B5EF4-FFF2-40B4-BE49-F238E27FC236}">
                <a16:creationId xmlns:a16="http://schemas.microsoft.com/office/drawing/2014/main" id="{2E243A84-26CA-544A-A5B0-F003D2CB4F8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37014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dissolv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a:t>
            </a:r>
            <a:r>
              <a:rPr lang="en-US" sz="2000" dirty="0">
                <a:solidFill>
                  <a:srgbClr val="FF0000"/>
                </a:solidFill>
                <a:latin typeface="Lucida Console" panose="020B0609040504020204" pitchFamily="49" charset="0"/>
              </a:rPr>
              <a:t>4</a:t>
            </a:r>
            <a:r>
              <a:rPr lang="en-US" sz="2000" dirty="0">
                <a:solidFill>
                  <a:schemeClr val="accent6">
                    <a:lumMod val="50000"/>
                  </a:schemeClr>
                </a:solidFill>
                <a:latin typeface="Lucida Console" panose="020B0609040504020204" pitchFamily="49" charset="0"/>
              </a:rPr>
              <a:t>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64 -- pay attention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2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0x30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D12 &amp; D13:  output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484094"/>
            <a:ext cx="5607424" cy="5692869"/>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then = now;</a:t>
            </a:r>
          </a:p>
          <a:p>
            <a:pPr marL="0" indent="0">
              <a:buNone/>
            </a:pPr>
            <a:r>
              <a:rPr lang="en-US" sz="2000" dirty="0">
                <a:latin typeface="Lucida Console" panose="020B0609040504020204" pitchFamily="49" charset="0"/>
              </a:rPr>
              <a:t>  now =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(now &lt; then) </a:t>
            </a:r>
            <a:r>
              <a:rPr lang="en-US" sz="2000" dirty="0">
                <a:solidFill>
                  <a:schemeClr val="tx1">
                    <a:lumMod val="75000"/>
                    <a:lumOff val="25000"/>
                  </a:schemeClr>
                </a:solidFill>
                <a:latin typeface="Lucida Console" panose="020B0609040504020204" pitchFamily="49" charset="0"/>
              </a:rPr>
              <a:t>// overflow?</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ular Callout 8">
            <a:extLst>
              <a:ext uri="{FF2B5EF4-FFF2-40B4-BE49-F238E27FC236}">
                <a16:creationId xmlns:a16="http://schemas.microsoft.com/office/drawing/2014/main" id="{7244D46D-DB4C-2542-8C51-82670370E107}"/>
              </a:ext>
            </a:extLst>
          </p:cNvPr>
          <p:cNvSpPr/>
          <p:nvPr/>
        </p:nvSpPr>
        <p:spPr>
          <a:xfrm>
            <a:off x="5703052" y="1089212"/>
            <a:ext cx="2015560" cy="940114"/>
          </a:xfrm>
          <a:prstGeom prst="wedgeRoundRectCallout">
            <a:avLst>
              <a:gd name="adj1" fmla="val 180055"/>
              <a:gd name="adj2" fmla="val 1910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Internal LED</a:t>
            </a:r>
          </a:p>
        </p:txBody>
      </p:sp>
      <p:sp>
        <p:nvSpPr>
          <p:cNvPr id="10" name="Rounded Rectangular Callout 9">
            <a:extLst>
              <a:ext uri="{FF2B5EF4-FFF2-40B4-BE49-F238E27FC236}">
                <a16:creationId xmlns:a16="http://schemas.microsoft.com/office/drawing/2014/main" id="{72DAAC3C-8825-EF40-9629-A8309631C037}"/>
              </a:ext>
            </a:extLst>
          </p:cNvPr>
          <p:cNvSpPr/>
          <p:nvPr/>
        </p:nvSpPr>
        <p:spPr>
          <a:xfrm>
            <a:off x="5703052" y="2756808"/>
            <a:ext cx="2015560" cy="940114"/>
          </a:xfrm>
          <a:prstGeom prst="wedgeRoundRectCallout">
            <a:avLst>
              <a:gd name="adj1" fmla="val 182724"/>
              <a:gd name="adj2" fmla="val 18532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External LED</a:t>
            </a:r>
          </a:p>
        </p:txBody>
      </p:sp>
    </p:spTree>
    <p:extLst>
      <p:ext uri="{BB962C8B-B14F-4D97-AF65-F5344CB8AC3E}">
        <p14:creationId xmlns:p14="http://schemas.microsoft.com/office/powerpoint/2010/main" val="41274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5" fill="hold" grpId="1" nodeType="clickEffect">
                                  <p:stCondLst>
                                    <p:cond delay="0"/>
                                  </p:stCondLst>
                                  <p:childTnLst>
                                    <p:animEffect transition="out" filter="randombar(vertic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5" fill="hold" grpId="1" nodeType="withEffect">
                                  <p:stCondLst>
                                    <p:cond delay="0"/>
                                  </p:stCondLst>
                                  <p:childTnLst>
                                    <p:animEffect transition="out" filter="randombar(vertical)">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 Demonstration</a:t>
            </a:r>
          </a:p>
        </p:txBody>
      </p:sp>
      <p:pic>
        <p:nvPicPr>
          <p:cNvPr id="4" name="PXL_20211012_210334735_2" descr="PXL_20211012_210334735_2">
            <a:hlinkClick r:id="" action="ppaction://media"/>
            <a:extLst>
              <a:ext uri="{FF2B5EF4-FFF2-40B4-BE49-F238E27FC236}">
                <a16:creationId xmlns:a16="http://schemas.microsoft.com/office/drawing/2014/main" id="{2A869D5E-EB5E-E746-8854-44CE75C2BD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677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Introduction to Exceptions</a:t>
            </a:r>
          </a:p>
        </p:txBody>
      </p:sp>
    </p:spTree>
    <p:extLst>
      <p:ext uri="{BB962C8B-B14F-4D97-AF65-F5344CB8AC3E}">
        <p14:creationId xmlns:p14="http://schemas.microsoft.com/office/powerpoint/2010/main" val="3514183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1" name="Rounded Rectangle 10">
            <a:extLst>
              <a:ext uri="{FF2B5EF4-FFF2-40B4-BE49-F238E27FC236}">
                <a16:creationId xmlns:a16="http://schemas.microsoft.com/office/drawing/2014/main" id="{47FDF0CF-7D7D-414B-9F99-67EAA639AD21}"/>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0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91F801-E74F-7E49-8039-96084C062C5B}"/>
              </a:ext>
            </a:extLst>
          </p:cNvPr>
          <p:cNvSpPr/>
          <p:nvPr/>
        </p:nvSpPr>
        <p:spPr>
          <a:xfrm>
            <a:off x="8369968" y="4089287"/>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jle</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addl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1BDF32D4-BBBB-5749-8AED-521DF5C74D3A}"/>
              </a:ext>
            </a:extLst>
          </p:cNvPr>
          <p:cNvSpPr/>
          <p:nvPr/>
        </p:nvSpPr>
        <p:spPr>
          <a:xfrm>
            <a:off x="8369968" y="4089287"/>
            <a:ext cx="2983832" cy="646331"/>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642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3000"/>
                                        <p:tgtEl>
                                          <p:spTgt spid="10"/>
                                        </p:tgtEl>
                                      </p:cBhvr>
                                    </p:animEffect>
                                  </p:childTnLst>
                                </p:cTn>
                              </p:par>
                              <p:par>
                                <p:cTn id="8" presetID="22" presetClass="entr" presetSubtype="1" fill="hold" grpId="0" nodeType="withEffect">
                                  <p:stCondLst>
                                    <p:cond delay="25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Direct I/O, aka Port-Mapped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Typical</a:t>
            </a:r>
          </a:p>
          <a:p>
            <a:pPr lvl="1"/>
            <a:r>
              <a:rPr lang="en-US" dirty="0">
                <a:latin typeface="Lucida Console" panose="020B0609040504020204" pitchFamily="49" charset="0"/>
              </a:rPr>
              <a:t>in </a:t>
            </a:r>
            <a:r>
              <a:rPr lang="en-US" dirty="0" err="1">
                <a:latin typeface="Lucida Console" panose="020B0609040504020204" pitchFamily="49" charset="0"/>
              </a:rPr>
              <a:t>dest</a:t>
            </a:r>
            <a:r>
              <a:rPr lang="en-US" dirty="0">
                <a:latin typeface="Lucida Console" panose="020B0609040504020204" pitchFamily="49" charset="0"/>
              </a:rPr>
              <a:t>, </a:t>
            </a:r>
            <a:r>
              <a:rPr lang="en-US" dirty="0" err="1">
                <a:latin typeface="Lucida Console" panose="020B0609040504020204" pitchFamily="49" charset="0"/>
              </a:rPr>
              <a:t>src</a:t>
            </a:r>
            <a:r>
              <a:rPr lang="en-US" dirty="0"/>
              <a:t>	</a:t>
            </a:r>
            <a:r>
              <a:rPr lang="en-US" dirty="0">
                <a:latin typeface="Lucida Console" panose="020B0609040504020204" pitchFamily="49" charset="0"/>
              </a:rPr>
              <a:t>out </a:t>
            </a:r>
            <a:r>
              <a:rPr lang="en-US" dirty="0" err="1">
                <a:latin typeface="Lucida Console" panose="020B0609040504020204" pitchFamily="49" charset="0"/>
              </a:rPr>
              <a:t>src</a:t>
            </a:r>
            <a:r>
              <a:rPr lang="en-US" dirty="0">
                <a:latin typeface="Lucida Console" panose="020B0609040504020204" pitchFamily="49" charset="0"/>
              </a:rPr>
              <a:t>, </a:t>
            </a:r>
            <a:r>
              <a:rPr lang="en-US" dirty="0" err="1">
                <a:latin typeface="Lucida Console" panose="020B0609040504020204" pitchFamily="49" charset="0"/>
              </a:rPr>
              <a:t>dest</a:t>
            </a:r>
            <a:endParaRPr lang="en-US" dirty="0">
              <a:latin typeface="Lucida Console" panose="020B0609040504020204" pitchFamily="49" charset="0"/>
            </a:endParaRPr>
          </a:p>
          <a:p>
            <a:pPr lvl="1"/>
            <a:r>
              <a:rPr lang="en-US" dirty="0"/>
              <a:t>Copies value from I/O port to memory or general-purpose register</a:t>
            </a:r>
          </a:p>
          <a:p>
            <a:pPr lvl="1"/>
            <a:r>
              <a:rPr lang="en-US" dirty="0"/>
              <a:t>Copies value from memory or general-purpose register to I/O port</a:t>
            </a:r>
          </a:p>
          <a:p>
            <a:endParaRPr lang="en-US" dirty="0"/>
          </a:p>
          <a:p>
            <a:r>
              <a:rPr lang="en-US" dirty="0"/>
              <a:t>I/O address space distinct from memory address space</a:t>
            </a:r>
          </a:p>
          <a:p>
            <a:r>
              <a:rPr lang="en-US" dirty="0"/>
              <a:t>Requires additional instructions</a:t>
            </a:r>
          </a:p>
          <a:p>
            <a:r>
              <a:rPr lang="en-US" dirty="0"/>
              <a:t>Less logic needed to decode address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450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3311438"/>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esi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$.LC0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call</a:t>
            </a:r>
            <a:r>
              <a:rPr lang="en-US" dirty="0">
                <a:solidFill>
                  <a:srgbClr val="000000"/>
                </a:solidFill>
                <a:latin typeface="Consolas" panose="020B0609020204030204" pitchFamily="49" charset="0"/>
              </a:rPr>
              <a:t> </a:t>
            </a:r>
            <a:r>
              <a:rPr lang="en-US" dirty="0" err="1">
                <a:solidFill>
                  <a:srgbClr val="008080"/>
                </a:solidFill>
                <a:latin typeface="Consolas" panose="020B0609020204030204" pitchFamily="49" charset="0"/>
              </a:rPr>
              <a:t>printf</a:t>
            </a:r>
            <a:endParaRPr lang="en-US" dirty="0">
              <a:solidFill>
                <a:srgbClr val="000000"/>
              </a:solidFill>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
        <p:nvSpPr>
          <p:cNvPr id="13" name="Rectangle 12">
            <a:extLst>
              <a:ext uri="{FF2B5EF4-FFF2-40B4-BE49-F238E27FC236}">
                <a16:creationId xmlns:a16="http://schemas.microsoft.com/office/drawing/2014/main" id="{9E113AD0-5F62-BC44-8CD4-7C5B2D0475BD}"/>
              </a:ext>
            </a:extLst>
          </p:cNvPr>
          <p:cNvSpPr/>
          <p:nvPr/>
        </p:nvSpPr>
        <p:spPr>
          <a:xfrm>
            <a:off x="8369968" y="4788766"/>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addq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ret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8774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a:p>
            <a:endParaRPr lang="en-US" dirty="0"/>
          </a:p>
          <a:p>
            <a:r>
              <a:rPr lang="en-US" dirty="0"/>
              <a:t>Jump/Branch/Call/Return introduce changes due to </a:t>
            </a:r>
            <a:r>
              <a:rPr lang="en-US" i="1" dirty="0"/>
              <a:t>program state</a:t>
            </a:r>
            <a:endParaRPr lang="en-US" dirty="0"/>
          </a:p>
          <a:p>
            <a:r>
              <a:rPr lang="en-US" dirty="0"/>
              <a:t>What about </a:t>
            </a:r>
            <a:r>
              <a:rPr lang="en-US" i="1" dirty="0"/>
              <a:t>system state</a:t>
            </a:r>
            <a:r>
              <a:rPr lang="en-US" dirty="0"/>
              <a:t>?</a:t>
            </a:r>
          </a:p>
          <a:p>
            <a:pPr lvl="1"/>
            <a:r>
              <a:rPr lang="en-US" dirty="0"/>
              <a:t>Data arrives over network</a:t>
            </a:r>
          </a:p>
          <a:p>
            <a:pPr lvl="1"/>
            <a:r>
              <a:rPr lang="en-US" dirty="0"/>
              <a:t>User hits Control-C</a:t>
            </a:r>
          </a:p>
          <a:p>
            <a:pPr lvl="1"/>
            <a:r>
              <a:rPr lang="en-US" dirty="0"/>
              <a:t>Illegal memory access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81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dissolve">
                                      <p:cBhvr>
                                        <p:cTn id="18" dur="500"/>
                                        <p:tgtEl>
                                          <p:spTgt spid="7">
                                            <p:txEl>
                                              <p:pRg st="7" end="7"/>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dissolve">
                                      <p:cBhvr>
                                        <p:cTn id="2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Exceptional Control Flow</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Exceptions</a:t>
            </a:r>
          </a:p>
          <a:p>
            <a:pPr lvl="1"/>
            <a:r>
              <a:rPr lang="en-US" dirty="0"/>
              <a:t>Control flow change due to system event</a:t>
            </a:r>
          </a:p>
          <a:p>
            <a:pPr lvl="1"/>
            <a:r>
              <a:rPr lang="en-US" dirty="0"/>
              <a:t>Implemented with hardware &amp; OS</a:t>
            </a:r>
          </a:p>
          <a:p>
            <a:r>
              <a:rPr lang="en-US" dirty="0"/>
              <a:t>Context switch</a:t>
            </a:r>
          </a:p>
          <a:p>
            <a:pPr lvl="1"/>
            <a:r>
              <a:rPr lang="en-US" dirty="0"/>
              <a:t>Implemented with hardware timer &amp; OS</a:t>
            </a:r>
          </a:p>
          <a:p>
            <a:r>
              <a:rPr lang="en-US" dirty="0"/>
              <a:t>Signals</a:t>
            </a:r>
          </a:p>
          <a:p>
            <a:pPr lvl="1"/>
            <a:r>
              <a:rPr lang="en-US" dirty="0"/>
              <a:t>Implemented by OS</a:t>
            </a:r>
          </a:p>
          <a:p>
            <a:pPr lvl="1"/>
            <a:r>
              <a:rPr lang="en-US" dirty="0"/>
              <a:t>Signals may be generated due to exceptions or due to programs raising signals</a:t>
            </a:r>
          </a:p>
          <a:p>
            <a:pPr lvl="1"/>
            <a:r>
              <a:rPr lang="en-US" dirty="0"/>
              <a:t>User-space programs can handle signals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5283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t>
            </a:r>
          </a:p>
        </p:txBody>
      </p:sp>
      <p:sp>
        <p:nvSpPr>
          <p:cNvPr id="4" name="Content Placeholder 3">
            <a:extLst>
              <a:ext uri="{FF2B5EF4-FFF2-40B4-BE49-F238E27FC236}">
                <a16:creationId xmlns:a16="http://schemas.microsoft.com/office/drawing/2014/main" id="{5DE0EEC9-35B4-F04A-99A0-ADED96ED829C}"/>
              </a:ext>
            </a:extLst>
          </p:cNvPr>
          <p:cNvSpPr>
            <a:spLocks noGrp="1"/>
          </p:cNvSpPr>
          <p:nvPr>
            <p:ph sz="half" idx="1"/>
          </p:nvPr>
        </p:nvSpPr>
        <p:spPr>
          <a:xfrm>
            <a:off x="838199" y="1825625"/>
            <a:ext cx="6663493" cy="4351338"/>
          </a:xfrm>
        </p:spPr>
        <p:txBody>
          <a:bodyPr/>
          <a:lstStyle/>
          <a:p>
            <a:r>
              <a:rPr lang="en-US" dirty="0"/>
              <a:t>Control transferred to OS kernel due event</a:t>
            </a:r>
          </a:p>
          <a:p>
            <a:pPr lvl="1"/>
            <a:r>
              <a:rPr lang="en-US" dirty="0"/>
              <a:t>Division by zero</a:t>
            </a:r>
          </a:p>
          <a:p>
            <a:pPr lvl="1"/>
            <a:r>
              <a:rPr lang="en-US" dirty="0"/>
              <a:t>Page fault</a:t>
            </a:r>
          </a:p>
          <a:p>
            <a:pPr lvl="1"/>
            <a:r>
              <a:rPr lang="en-US" dirty="0"/>
              <a:t>I/O request</a:t>
            </a:r>
          </a:p>
          <a:p>
            <a:pPr lvl="1"/>
            <a:r>
              <a:rPr lang="en-US" dirty="0" err="1"/>
              <a:t>etc</a:t>
            </a:r>
            <a:endParaRPr lang="en-US" dirty="0"/>
          </a:p>
          <a:p>
            <a:endParaRPr lang="en-US" dirty="0"/>
          </a:p>
          <a:p>
            <a:r>
              <a:rPr lang="en-US" dirty="0"/>
              <a:t>Control given to </a:t>
            </a:r>
            <a:r>
              <a:rPr lang="en-US" i="1" dirty="0"/>
              <a:t>exception handler</a:t>
            </a:r>
            <a:endParaRPr lang="en-US" dirty="0"/>
          </a:p>
          <a:p>
            <a:pPr lvl="1"/>
            <a:r>
              <a:rPr lang="en-US" dirty="0"/>
              <a:t>Each exception type has its own handler</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CF10F887-005F-5745-B0CF-2BAE6D0AAA8F}"/>
              </a:ext>
            </a:extLst>
          </p:cNvPr>
          <p:cNvGrpSpPr/>
          <p:nvPr/>
        </p:nvGrpSpPr>
        <p:grpSpPr>
          <a:xfrm>
            <a:off x="6331145" y="2311915"/>
            <a:ext cx="5161435" cy="3378758"/>
            <a:chOff x="2382599" y="1602914"/>
            <a:chExt cx="5161435" cy="3378758"/>
          </a:xfrm>
        </p:grpSpPr>
        <p:pic>
          <p:nvPicPr>
            <p:cNvPr id="10" name="Picture 9">
              <a:extLst>
                <a:ext uri="{FF2B5EF4-FFF2-40B4-BE49-F238E27FC236}">
                  <a16:creationId xmlns:a16="http://schemas.microsoft.com/office/drawing/2014/main" id="{9C183C1F-3F1E-444A-A161-2193A4816D99}"/>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1" name="Picture 10">
              <a:extLst>
                <a:ext uri="{FF2B5EF4-FFF2-40B4-BE49-F238E27FC236}">
                  <a16:creationId xmlns:a16="http://schemas.microsoft.com/office/drawing/2014/main" id="{5A0DC4CC-88A8-6E48-B3E5-9607952A2D4E}"/>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34DFF9EF-2405-654A-98AB-778A30385F23}"/>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0BB392-8F94-7048-A56D-CA5AB1DADBF7}"/>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B3120C40-1055-504D-9EA6-A395ED0F08F3}"/>
                </a:ext>
              </a:extLst>
            </p:cNvPr>
            <p:cNvCxnSpPr>
              <a:cxnSpLocks/>
              <a:stCxn id="12" idx="2"/>
              <a:endCxn id="10"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A31FE353-6307-0B4C-87B7-F6A447B94151}"/>
                </a:ext>
              </a:extLst>
            </p:cNvPr>
            <p:cNvSpPr txBox="1"/>
            <p:nvPr/>
          </p:nvSpPr>
          <p:spPr>
            <a:xfrm>
              <a:off x="4302581" y="2840703"/>
              <a:ext cx="1114216" cy="369332"/>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FECBBFAF-80BE-5F45-9D02-96B84C6169CE}"/>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85588274-D7E9-A84A-BA2D-F4CE396BB565}"/>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18" name="Straight Arrow Connector 17">
              <a:extLst>
                <a:ext uri="{FF2B5EF4-FFF2-40B4-BE49-F238E27FC236}">
                  <a16:creationId xmlns:a16="http://schemas.microsoft.com/office/drawing/2014/main" id="{F9029254-3AC4-044C-BCEE-2BC10FD79923}"/>
                </a:ext>
              </a:extLst>
            </p:cNvPr>
            <p:cNvCxnSpPr>
              <a:cxnSpLocks/>
              <a:stCxn id="10" idx="2"/>
              <a:endCxn id="19"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95FE6471-D8D3-F742-8FA2-6B8728B98E5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0E95CEE0-3345-0C49-A513-5BEEDF3D8789}"/>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7E24E-4267-A64B-8457-2FD93F23E309}"/>
                </a:ext>
              </a:extLst>
            </p:cNvPr>
            <p:cNvSpPr txBox="1"/>
            <p:nvPr/>
          </p:nvSpPr>
          <p:spPr>
            <a:xfrm>
              <a:off x="4456568" y="3781343"/>
              <a:ext cx="2326791" cy="1200329"/>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br>
                <a:rPr lang="en-US" dirty="0">
                  <a:solidFill>
                    <a:srgbClr val="7030A0"/>
                  </a:solidFill>
                </a:rPr>
              </a:br>
              <a:r>
                <a:rPr lang="en-US" dirty="0">
                  <a:solidFill>
                    <a:srgbClr val="7030A0"/>
                  </a:solidFill>
                </a:rPr>
                <a:t>or next instruction,</a:t>
              </a:r>
              <a:br>
                <a:rPr lang="en-US" dirty="0">
                  <a:solidFill>
                    <a:srgbClr val="7030A0"/>
                  </a:solidFill>
                </a:rPr>
              </a:br>
              <a:r>
                <a:rPr lang="en-US" dirty="0">
                  <a:solidFill>
                    <a:srgbClr val="7030A0"/>
                  </a:solidFill>
                </a:rPr>
                <a:t>or program aborts</a:t>
              </a:r>
            </a:p>
          </p:txBody>
        </p:sp>
      </p:grpSp>
    </p:spTree>
    <p:extLst>
      <p:ext uri="{BB962C8B-B14F-4D97-AF65-F5344CB8AC3E}">
        <p14:creationId xmlns:p14="http://schemas.microsoft.com/office/powerpoint/2010/main" val="3396764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3DD5F-9DD0-8546-ACF2-84A0E76BA93A}"/>
              </a:ext>
            </a:extLst>
          </p:cNvPr>
          <p:cNvSpPr>
            <a:spLocks noGrp="1"/>
          </p:cNvSpPr>
          <p:nvPr>
            <p:ph type="title"/>
          </p:nvPr>
        </p:nvSpPr>
        <p:spPr/>
        <p:txBody>
          <a:bodyPr/>
          <a:lstStyle/>
          <a:p>
            <a:r>
              <a:rPr lang="en-US" dirty="0"/>
              <a:t>Exception Table / Interrupt Vector</a:t>
            </a:r>
          </a:p>
        </p:txBody>
      </p:sp>
      <p:sp>
        <p:nvSpPr>
          <p:cNvPr id="5" name="Content Placeholder 4">
            <a:extLst>
              <a:ext uri="{FF2B5EF4-FFF2-40B4-BE49-F238E27FC236}">
                <a16:creationId xmlns:a16="http://schemas.microsoft.com/office/drawing/2014/main" id="{6C1AE07B-6B6F-B842-9D78-A2DF2ACE5A1C}"/>
              </a:ext>
            </a:extLst>
          </p:cNvPr>
          <p:cNvSpPr>
            <a:spLocks noGrp="1"/>
          </p:cNvSpPr>
          <p:nvPr>
            <p:ph sz="half" idx="1"/>
          </p:nvPr>
        </p:nvSpPr>
        <p:spPr/>
        <p:txBody>
          <a:bodyPr/>
          <a:lstStyle/>
          <a:p>
            <a:r>
              <a:rPr lang="en-US" dirty="0"/>
              <a:t>Exception type has unique exception number</a:t>
            </a:r>
          </a:p>
          <a:p>
            <a:endParaRPr lang="en-US" dirty="0"/>
          </a:p>
          <a:p>
            <a:r>
              <a:rPr lang="en-US" dirty="0"/>
              <a:t>Exception number used</a:t>
            </a:r>
            <a:br>
              <a:rPr lang="en-US" dirty="0"/>
            </a:br>
            <a:r>
              <a:rPr lang="en-US" dirty="0"/>
              <a:t>to index </a:t>
            </a:r>
            <a:r>
              <a:rPr lang="en-US" i="1" dirty="0"/>
              <a:t>exception table</a:t>
            </a:r>
          </a:p>
          <a:p>
            <a:pPr lvl="1"/>
            <a:r>
              <a:rPr lang="en-US" dirty="0"/>
              <a:t>aka, </a:t>
            </a:r>
            <a:r>
              <a:rPr lang="en-US" i="1" dirty="0"/>
              <a:t>interrupt vector</a:t>
            </a:r>
            <a:endParaRPr lang="en-US" dirty="0"/>
          </a:p>
          <a:p>
            <a:endParaRPr lang="en-US" dirty="0"/>
          </a:p>
          <a:p>
            <a:r>
              <a:rPr lang="en-US" dirty="0"/>
              <a:t>Exception table stores exception handler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D64AC71A-98E4-9A4D-B30A-4DCF35513729}"/>
              </a:ext>
            </a:extLst>
          </p:cNvPr>
          <p:cNvGrpSpPr/>
          <p:nvPr/>
        </p:nvGrpSpPr>
        <p:grpSpPr>
          <a:xfrm>
            <a:off x="5176686" y="2325531"/>
            <a:ext cx="6537332" cy="3351526"/>
            <a:chOff x="2655095" y="1818525"/>
            <a:chExt cx="6537332" cy="3351526"/>
          </a:xfrm>
        </p:grpSpPr>
        <p:pic>
          <p:nvPicPr>
            <p:cNvPr id="11" name="Picture 10">
              <a:extLst>
                <a:ext uri="{FF2B5EF4-FFF2-40B4-BE49-F238E27FC236}">
                  <a16:creationId xmlns:a16="http://schemas.microsoft.com/office/drawing/2014/main" id="{7B9F9067-2A11-E947-BD7A-5A841195CBF1}"/>
                </a:ext>
              </a:extLst>
            </p:cNvPr>
            <p:cNvPicPr>
              <a:picLocks noChangeAspect="1"/>
            </p:cNvPicPr>
            <p:nvPr/>
          </p:nvPicPr>
          <p:blipFill>
            <a:blip r:embed="rId2"/>
            <a:stretch>
              <a:fillRect/>
            </a:stretch>
          </p:blipFill>
          <p:spPr>
            <a:xfrm>
              <a:off x="7072983" y="1818525"/>
              <a:ext cx="825500" cy="660400"/>
            </a:xfrm>
            <a:prstGeom prst="rect">
              <a:avLst/>
            </a:prstGeom>
          </p:spPr>
        </p:pic>
        <p:sp>
          <p:nvSpPr>
            <p:cNvPr id="12" name="TextBox 11">
              <a:extLst>
                <a:ext uri="{FF2B5EF4-FFF2-40B4-BE49-F238E27FC236}">
                  <a16:creationId xmlns:a16="http://schemas.microsoft.com/office/drawing/2014/main" id="{0104ADE7-9DBB-6949-8C10-01D56CA97D3F}"/>
                </a:ext>
              </a:extLst>
            </p:cNvPr>
            <p:cNvSpPr txBox="1"/>
            <p:nvPr/>
          </p:nvSpPr>
          <p:spPr>
            <a:xfrm>
              <a:off x="7898483" y="1818525"/>
              <a:ext cx="1098570" cy="646331"/>
            </a:xfrm>
            <a:prstGeom prst="rect">
              <a:avLst/>
            </a:prstGeom>
            <a:noFill/>
          </p:spPr>
          <p:txBody>
            <a:bodyPr wrap="none" rtlCol="0">
              <a:spAutoFit/>
            </a:bodyPr>
            <a:lstStyle/>
            <a:p>
              <a:r>
                <a:rPr lang="en-US" dirty="0"/>
                <a:t>Exception</a:t>
              </a:r>
              <a:br>
                <a:rPr lang="en-US" dirty="0"/>
              </a:br>
              <a:r>
                <a:rPr lang="en-US" dirty="0"/>
                <a:t>Handler 0</a:t>
              </a:r>
            </a:p>
          </p:txBody>
        </p:sp>
        <p:pic>
          <p:nvPicPr>
            <p:cNvPr id="13" name="Picture 12">
              <a:extLst>
                <a:ext uri="{FF2B5EF4-FFF2-40B4-BE49-F238E27FC236}">
                  <a16:creationId xmlns:a16="http://schemas.microsoft.com/office/drawing/2014/main" id="{435E0588-C75E-9942-85C9-A8BF94C09C7E}"/>
                </a:ext>
              </a:extLst>
            </p:cNvPr>
            <p:cNvPicPr>
              <a:picLocks noChangeAspect="1"/>
            </p:cNvPicPr>
            <p:nvPr/>
          </p:nvPicPr>
          <p:blipFill>
            <a:blip r:embed="rId2"/>
            <a:stretch>
              <a:fillRect/>
            </a:stretch>
          </p:blipFill>
          <p:spPr>
            <a:xfrm>
              <a:off x="7072983" y="2606762"/>
              <a:ext cx="825500" cy="660400"/>
            </a:xfrm>
            <a:prstGeom prst="rect">
              <a:avLst/>
            </a:prstGeom>
          </p:spPr>
        </p:pic>
        <p:sp>
          <p:nvSpPr>
            <p:cNvPr id="14" name="TextBox 13">
              <a:extLst>
                <a:ext uri="{FF2B5EF4-FFF2-40B4-BE49-F238E27FC236}">
                  <a16:creationId xmlns:a16="http://schemas.microsoft.com/office/drawing/2014/main" id="{339AFE98-BB35-1A4F-882A-C2EFCD351A0B}"/>
                </a:ext>
              </a:extLst>
            </p:cNvPr>
            <p:cNvSpPr txBox="1"/>
            <p:nvPr/>
          </p:nvSpPr>
          <p:spPr>
            <a:xfrm>
              <a:off x="7898483" y="2606762"/>
              <a:ext cx="1098570" cy="646331"/>
            </a:xfrm>
            <a:prstGeom prst="rect">
              <a:avLst/>
            </a:prstGeom>
            <a:noFill/>
          </p:spPr>
          <p:txBody>
            <a:bodyPr wrap="none" rtlCol="0">
              <a:spAutoFit/>
            </a:bodyPr>
            <a:lstStyle/>
            <a:p>
              <a:r>
                <a:rPr lang="en-US" dirty="0"/>
                <a:t>Exception</a:t>
              </a:r>
              <a:br>
                <a:rPr lang="en-US" dirty="0"/>
              </a:br>
              <a:r>
                <a:rPr lang="en-US" dirty="0"/>
                <a:t>Handler 1</a:t>
              </a:r>
            </a:p>
          </p:txBody>
        </p:sp>
        <p:pic>
          <p:nvPicPr>
            <p:cNvPr id="15" name="Picture 14">
              <a:extLst>
                <a:ext uri="{FF2B5EF4-FFF2-40B4-BE49-F238E27FC236}">
                  <a16:creationId xmlns:a16="http://schemas.microsoft.com/office/drawing/2014/main" id="{B3CB3B71-2952-D442-830F-669CB2DB8875}"/>
                </a:ext>
              </a:extLst>
            </p:cNvPr>
            <p:cNvPicPr>
              <a:picLocks noChangeAspect="1"/>
            </p:cNvPicPr>
            <p:nvPr/>
          </p:nvPicPr>
          <p:blipFill>
            <a:blip r:embed="rId2"/>
            <a:stretch>
              <a:fillRect/>
            </a:stretch>
          </p:blipFill>
          <p:spPr>
            <a:xfrm>
              <a:off x="7072983" y="3380930"/>
              <a:ext cx="825500" cy="660400"/>
            </a:xfrm>
            <a:prstGeom prst="rect">
              <a:avLst/>
            </a:prstGeom>
          </p:spPr>
        </p:pic>
        <p:sp>
          <p:nvSpPr>
            <p:cNvPr id="16" name="TextBox 15">
              <a:extLst>
                <a:ext uri="{FF2B5EF4-FFF2-40B4-BE49-F238E27FC236}">
                  <a16:creationId xmlns:a16="http://schemas.microsoft.com/office/drawing/2014/main" id="{2B8B5E12-9290-5D4E-AC90-6CFBFFFB9D73}"/>
                </a:ext>
              </a:extLst>
            </p:cNvPr>
            <p:cNvSpPr txBox="1"/>
            <p:nvPr/>
          </p:nvSpPr>
          <p:spPr>
            <a:xfrm>
              <a:off x="7898483" y="3380930"/>
              <a:ext cx="1098570" cy="646331"/>
            </a:xfrm>
            <a:prstGeom prst="rect">
              <a:avLst/>
            </a:prstGeom>
            <a:noFill/>
          </p:spPr>
          <p:txBody>
            <a:bodyPr wrap="none" rtlCol="0">
              <a:spAutoFit/>
            </a:bodyPr>
            <a:lstStyle/>
            <a:p>
              <a:r>
                <a:rPr lang="en-US" dirty="0"/>
                <a:t>Exception</a:t>
              </a:r>
              <a:br>
                <a:rPr lang="en-US" dirty="0"/>
              </a:br>
              <a:r>
                <a:rPr lang="en-US" dirty="0"/>
                <a:t>Handler 2</a:t>
              </a:r>
            </a:p>
          </p:txBody>
        </p:sp>
        <p:pic>
          <p:nvPicPr>
            <p:cNvPr id="17" name="Picture 16">
              <a:extLst>
                <a:ext uri="{FF2B5EF4-FFF2-40B4-BE49-F238E27FC236}">
                  <a16:creationId xmlns:a16="http://schemas.microsoft.com/office/drawing/2014/main" id="{521A99D3-83C2-D744-9C92-B9C42BDE5006}"/>
                </a:ext>
              </a:extLst>
            </p:cNvPr>
            <p:cNvPicPr>
              <a:picLocks noChangeAspect="1"/>
            </p:cNvPicPr>
            <p:nvPr/>
          </p:nvPicPr>
          <p:blipFill>
            <a:blip r:embed="rId2"/>
            <a:stretch>
              <a:fillRect/>
            </a:stretch>
          </p:blipFill>
          <p:spPr>
            <a:xfrm>
              <a:off x="7072983" y="4509651"/>
              <a:ext cx="825500" cy="660400"/>
            </a:xfrm>
            <a:prstGeom prst="rect">
              <a:avLst/>
            </a:prstGeom>
          </p:spPr>
        </p:pic>
        <p:sp>
          <p:nvSpPr>
            <p:cNvPr id="18" name="TextBox 17">
              <a:extLst>
                <a:ext uri="{FF2B5EF4-FFF2-40B4-BE49-F238E27FC236}">
                  <a16:creationId xmlns:a16="http://schemas.microsoft.com/office/drawing/2014/main" id="{52C211DC-E2FF-8344-BBFB-C28D1F1CCAB8}"/>
                </a:ext>
              </a:extLst>
            </p:cNvPr>
            <p:cNvSpPr txBox="1"/>
            <p:nvPr/>
          </p:nvSpPr>
          <p:spPr>
            <a:xfrm>
              <a:off x="7898483" y="4509651"/>
              <a:ext cx="1293944" cy="646331"/>
            </a:xfrm>
            <a:prstGeom prst="rect">
              <a:avLst/>
            </a:prstGeom>
            <a:noFill/>
          </p:spPr>
          <p:txBody>
            <a:bodyPr wrap="none" rtlCol="0">
              <a:spAutoFit/>
            </a:bodyPr>
            <a:lstStyle/>
            <a:p>
              <a:r>
                <a:rPr lang="en-US" dirty="0"/>
                <a:t>Exception</a:t>
              </a:r>
              <a:br>
                <a:rPr lang="en-US" dirty="0"/>
              </a:br>
              <a:r>
                <a:rPr lang="en-US" dirty="0"/>
                <a:t>Handler n-1</a:t>
              </a:r>
            </a:p>
          </p:txBody>
        </p:sp>
        <p:sp>
          <p:nvSpPr>
            <p:cNvPr id="19" name="Rectangle 18">
              <a:extLst>
                <a:ext uri="{FF2B5EF4-FFF2-40B4-BE49-F238E27FC236}">
                  <a16:creationId xmlns:a16="http://schemas.microsoft.com/office/drawing/2014/main" id="{BF1299D0-14F5-B64A-BFDF-E82FD690D6F1}"/>
                </a:ext>
              </a:extLst>
            </p:cNvPr>
            <p:cNvSpPr/>
            <p:nvPr/>
          </p:nvSpPr>
          <p:spPr>
            <a:xfrm>
              <a:off x="8240019" y="4083790"/>
              <a:ext cx="415498" cy="369332"/>
            </a:xfrm>
            <a:prstGeom prst="rect">
              <a:avLst/>
            </a:prstGeom>
          </p:spPr>
          <p:txBody>
            <a:bodyPr wrap="none">
              <a:spAutoFit/>
            </a:bodyPr>
            <a:lstStyle/>
            <a:p>
              <a:r>
                <a:rPr lang="en-US" dirty="0"/>
                <a:t>︙</a:t>
              </a:r>
            </a:p>
          </p:txBody>
        </p:sp>
        <p:sp>
          <p:nvSpPr>
            <p:cNvPr id="20" name="Rectangle 19">
              <a:extLst>
                <a:ext uri="{FF2B5EF4-FFF2-40B4-BE49-F238E27FC236}">
                  <a16:creationId xmlns:a16="http://schemas.microsoft.com/office/drawing/2014/main" id="{65FBECFE-99C9-924F-8EC3-E01B6B60AF60}"/>
                </a:ext>
              </a:extLst>
            </p:cNvPr>
            <p:cNvSpPr/>
            <p:nvPr/>
          </p:nvSpPr>
          <p:spPr>
            <a:xfrm>
              <a:off x="265509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3A0745-DD16-B847-87E9-FB73D041AE06}"/>
                </a:ext>
              </a:extLst>
            </p:cNvPr>
            <p:cNvSpPr/>
            <p:nvPr/>
          </p:nvSpPr>
          <p:spPr>
            <a:xfrm>
              <a:off x="3204380"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C92E-1D4F-BE4C-9C4E-82571CACD443}"/>
                </a:ext>
              </a:extLst>
            </p:cNvPr>
            <p:cNvSpPr/>
            <p:nvPr/>
          </p:nvSpPr>
          <p:spPr>
            <a:xfrm>
              <a:off x="375366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815A72-A276-F94C-8738-C4876761D177}"/>
                </a:ext>
              </a:extLst>
            </p:cNvPr>
            <p:cNvSpPr/>
            <p:nvPr/>
          </p:nvSpPr>
          <p:spPr>
            <a:xfrm>
              <a:off x="4741801"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9C6D5B-A79D-3A42-841D-A22E47648129}"/>
                </a:ext>
              </a:extLst>
            </p:cNvPr>
            <p:cNvSpPr txBox="1"/>
            <p:nvPr/>
          </p:nvSpPr>
          <p:spPr>
            <a:xfrm>
              <a:off x="2771746" y="3341798"/>
              <a:ext cx="301685" cy="369332"/>
            </a:xfrm>
            <a:prstGeom prst="rect">
              <a:avLst/>
            </a:prstGeom>
            <a:noFill/>
          </p:spPr>
          <p:txBody>
            <a:bodyPr wrap="none" rtlCol="0">
              <a:spAutoFit/>
            </a:bodyPr>
            <a:lstStyle/>
            <a:p>
              <a:pPr algn="ctr"/>
              <a:r>
                <a:rPr lang="en-US" dirty="0"/>
                <a:t>0</a:t>
              </a:r>
            </a:p>
          </p:txBody>
        </p:sp>
        <p:sp>
          <p:nvSpPr>
            <p:cNvPr id="25" name="TextBox 24">
              <a:extLst>
                <a:ext uri="{FF2B5EF4-FFF2-40B4-BE49-F238E27FC236}">
                  <a16:creationId xmlns:a16="http://schemas.microsoft.com/office/drawing/2014/main" id="{1B576A03-EAE4-F344-804B-96094599F1A4}"/>
                </a:ext>
              </a:extLst>
            </p:cNvPr>
            <p:cNvSpPr txBox="1"/>
            <p:nvPr/>
          </p:nvSpPr>
          <p:spPr>
            <a:xfrm>
              <a:off x="3864740" y="3323931"/>
              <a:ext cx="301685" cy="369332"/>
            </a:xfrm>
            <a:prstGeom prst="rect">
              <a:avLst/>
            </a:prstGeom>
            <a:noFill/>
          </p:spPr>
          <p:txBody>
            <a:bodyPr wrap="none" rtlCol="0">
              <a:spAutoFit/>
            </a:bodyPr>
            <a:lstStyle/>
            <a:p>
              <a:pPr algn="ctr"/>
              <a:r>
                <a:rPr lang="en-US" dirty="0"/>
                <a:t>2</a:t>
              </a:r>
            </a:p>
          </p:txBody>
        </p:sp>
        <p:sp>
          <p:nvSpPr>
            <p:cNvPr id="26" name="TextBox 25">
              <a:extLst>
                <a:ext uri="{FF2B5EF4-FFF2-40B4-BE49-F238E27FC236}">
                  <a16:creationId xmlns:a16="http://schemas.microsoft.com/office/drawing/2014/main" id="{4C3A6637-53C1-EC48-880E-FF873C765DBB}"/>
                </a:ext>
              </a:extLst>
            </p:cNvPr>
            <p:cNvSpPr txBox="1"/>
            <p:nvPr/>
          </p:nvSpPr>
          <p:spPr>
            <a:xfrm>
              <a:off x="3315455" y="3341798"/>
              <a:ext cx="301685" cy="369332"/>
            </a:xfrm>
            <a:prstGeom prst="rect">
              <a:avLst/>
            </a:prstGeom>
            <a:noFill/>
          </p:spPr>
          <p:txBody>
            <a:bodyPr wrap="none" rtlCol="0">
              <a:spAutoFit/>
            </a:bodyPr>
            <a:lstStyle/>
            <a:p>
              <a:pPr algn="ctr"/>
              <a:r>
                <a:rPr lang="en-US" dirty="0"/>
                <a:t>1</a:t>
              </a:r>
            </a:p>
          </p:txBody>
        </p:sp>
        <p:sp>
          <p:nvSpPr>
            <p:cNvPr id="27" name="TextBox 26">
              <a:extLst>
                <a:ext uri="{FF2B5EF4-FFF2-40B4-BE49-F238E27FC236}">
                  <a16:creationId xmlns:a16="http://schemas.microsoft.com/office/drawing/2014/main" id="{3F7EE581-E7E5-CE4E-BF73-5F92D4130473}"/>
                </a:ext>
              </a:extLst>
            </p:cNvPr>
            <p:cNvSpPr txBox="1"/>
            <p:nvPr/>
          </p:nvSpPr>
          <p:spPr>
            <a:xfrm>
              <a:off x="4762272" y="3323931"/>
              <a:ext cx="494046" cy="369332"/>
            </a:xfrm>
            <a:prstGeom prst="rect">
              <a:avLst/>
            </a:prstGeom>
            <a:noFill/>
          </p:spPr>
          <p:txBody>
            <a:bodyPr wrap="none" rtlCol="0">
              <a:spAutoFit/>
            </a:bodyPr>
            <a:lstStyle/>
            <a:p>
              <a:pPr algn="ctr"/>
              <a:r>
                <a:rPr lang="en-US" dirty="0"/>
                <a:t>n-1</a:t>
              </a:r>
            </a:p>
          </p:txBody>
        </p:sp>
        <p:sp>
          <p:nvSpPr>
            <p:cNvPr id="28" name="Freeform 27">
              <a:extLst>
                <a:ext uri="{FF2B5EF4-FFF2-40B4-BE49-F238E27FC236}">
                  <a16:creationId xmlns:a16="http://schemas.microsoft.com/office/drawing/2014/main" id="{D80FD31A-10AF-C04A-AA50-A4F96D89F32A}"/>
                </a:ext>
              </a:extLst>
            </p:cNvPr>
            <p:cNvSpPr/>
            <p:nvPr/>
          </p:nvSpPr>
          <p:spPr>
            <a:xfrm>
              <a:off x="2890052" y="2118877"/>
              <a:ext cx="4182932" cy="1004467"/>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Lst>
              <a:ahLst/>
              <a:cxnLst>
                <a:cxn ang="0">
                  <a:pos x="connsiteX0" y="connsiteY0"/>
                </a:cxn>
                <a:cxn ang="0">
                  <a:pos x="connsiteX1" y="connsiteY1"/>
                </a:cxn>
                <a:cxn ang="0">
                  <a:pos x="connsiteX2" y="connsiteY2"/>
                </a:cxn>
              </a:cxnLst>
              <a:rect l="l" t="t" r="r" b="b"/>
              <a:pathLst>
                <a:path w="4182932" h="1004467">
                  <a:moveTo>
                    <a:pt x="21898" y="1004467"/>
                  </a:moveTo>
                  <a:cubicBezTo>
                    <a:pt x="-68001" y="653433"/>
                    <a:pt x="105147" y="264822"/>
                    <a:pt x="798653" y="103860"/>
                  </a:cubicBezTo>
                  <a:cubicBezTo>
                    <a:pt x="1492159" y="-57102"/>
                    <a:pt x="2706022" y="9586"/>
                    <a:pt x="4182932" y="38696"/>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E38C7159-0F77-1D41-8858-16BDA7FEB5D9}"/>
                </a:ext>
              </a:extLst>
            </p:cNvPr>
            <p:cNvSpPr/>
            <p:nvPr/>
          </p:nvSpPr>
          <p:spPr>
            <a:xfrm>
              <a:off x="3437531" y="2234110"/>
              <a:ext cx="3608540" cy="879132"/>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 name="connsiteX0" fmla="*/ 21898 w 3606734"/>
                <a:gd name="connsiteY0" fmla="*/ 919994 h 919994"/>
                <a:gd name="connsiteX1" fmla="*/ 798653 w 3606734"/>
                <a:gd name="connsiteY1" fmla="*/ 19387 h 919994"/>
                <a:gd name="connsiteX2" fmla="*/ 3606734 w 3606734"/>
                <a:gd name="connsiteY2" fmla="*/ 780941 h 919994"/>
                <a:gd name="connsiteX0" fmla="*/ 23704 w 3608540"/>
                <a:gd name="connsiteY0" fmla="*/ 870908 h 870908"/>
                <a:gd name="connsiteX1" fmla="*/ 775407 w 3608540"/>
                <a:gd name="connsiteY1" fmla="*/ 20405 h 870908"/>
                <a:gd name="connsiteX2" fmla="*/ 3608540 w 3608540"/>
                <a:gd name="connsiteY2" fmla="*/ 731855 h 870908"/>
                <a:gd name="connsiteX0" fmla="*/ 23704 w 3608540"/>
                <a:gd name="connsiteY0" fmla="*/ 879132 h 879132"/>
                <a:gd name="connsiteX1" fmla="*/ 775407 w 3608540"/>
                <a:gd name="connsiteY1" fmla="*/ 28629 h 879132"/>
                <a:gd name="connsiteX2" fmla="*/ 2073921 w 3608540"/>
                <a:gd name="connsiteY2" fmla="*/ 158361 h 879132"/>
                <a:gd name="connsiteX3" fmla="*/ 3608540 w 3608540"/>
                <a:gd name="connsiteY3" fmla="*/ 740079 h 879132"/>
              </a:gdLst>
              <a:ahLst/>
              <a:cxnLst>
                <a:cxn ang="0">
                  <a:pos x="connsiteX0" y="connsiteY0"/>
                </a:cxn>
                <a:cxn ang="0">
                  <a:pos x="connsiteX1" y="connsiteY1"/>
                </a:cxn>
                <a:cxn ang="0">
                  <a:pos x="connsiteX2" y="connsiteY2"/>
                </a:cxn>
                <a:cxn ang="0">
                  <a:pos x="connsiteX3" y="connsiteY3"/>
                </a:cxn>
              </a:cxnLst>
              <a:rect l="l" t="t" r="r" b="b"/>
              <a:pathLst>
                <a:path w="3608540" h="879132">
                  <a:moveTo>
                    <a:pt x="23704" y="879132"/>
                  </a:moveTo>
                  <a:cubicBezTo>
                    <a:pt x="-66195" y="528098"/>
                    <a:pt x="81901" y="189591"/>
                    <a:pt x="775407" y="28629"/>
                  </a:cubicBezTo>
                  <a:cubicBezTo>
                    <a:pt x="1129636" y="-47658"/>
                    <a:pt x="1601732" y="39786"/>
                    <a:pt x="2073921" y="158361"/>
                  </a:cubicBezTo>
                  <a:cubicBezTo>
                    <a:pt x="2546110" y="276936"/>
                    <a:pt x="3365296" y="686967"/>
                    <a:pt x="3608540" y="740079"/>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5DEE81-CEDE-6B40-8EF7-EDBE0F73FBB5}"/>
                </a:ext>
              </a:extLst>
            </p:cNvPr>
            <p:cNvSpPr txBox="1"/>
            <p:nvPr/>
          </p:nvSpPr>
          <p:spPr>
            <a:xfrm>
              <a:off x="4335979" y="3202900"/>
              <a:ext cx="343364" cy="369332"/>
            </a:xfrm>
            <a:prstGeom prst="rect">
              <a:avLst/>
            </a:prstGeom>
            <a:noFill/>
          </p:spPr>
          <p:txBody>
            <a:bodyPr wrap="none" rtlCol="0">
              <a:spAutoFit/>
            </a:bodyPr>
            <a:lstStyle/>
            <a:p>
              <a:pPr algn="ctr"/>
              <a:r>
                <a:rPr lang="en-US" dirty="0"/>
                <a:t>…</a:t>
              </a:r>
            </a:p>
          </p:txBody>
        </p:sp>
        <p:sp>
          <p:nvSpPr>
            <p:cNvPr id="31" name="Freeform 30">
              <a:extLst>
                <a:ext uri="{FF2B5EF4-FFF2-40B4-BE49-F238E27FC236}">
                  <a16:creationId xmlns:a16="http://schemas.microsoft.com/office/drawing/2014/main" id="{62301125-C7A1-8B4F-950D-A5A302555F9C}"/>
                </a:ext>
              </a:extLst>
            </p:cNvPr>
            <p:cNvSpPr/>
            <p:nvPr/>
          </p:nvSpPr>
          <p:spPr>
            <a:xfrm>
              <a:off x="4005964" y="2447778"/>
              <a:ext cx="3071241" cy="1278597"/>
            </a:xfrm>
            <a:custGeom>
              <a:avLst/>
              <a:gdLst>
                <a:gd name="connsiteX0" fmla="*/ 67587 w 3098885"/>
                <a:gd name="connsiteY0" fmla="*/ 621962 h 1254836"/>
                <a:gd name="connsiteX1" fmla="*/ 167795 w 3098885"/>
                <a:gd name="connsiteY1" fmla="*/ 120921 h 1254836"/>
                <a:gd name="connsiteX2" fmla="*/ 1520606 w 3098885"/>
                <a:gd name="connsiteY2" fmla="*/ 83343 h 1254836"/>
                <a:gd name="connsiteX3" fmla="*/ 2622896 w 3098885"/>
                <a:gd name="connsiteY3" fmla="*/ 1097951 h 1254836"/>
                <a:gd name="connsiteX4" fmla="*/ 3098885 w 3098885"/>
                <a:gd name="connsiteY4" fmla="*/ 1235737 h 1254836"/>
                <a:gd name="connsiteX0" fmla="*/ 39943 w 3071241"/>
                <a:gd name="connsiteY0" fmla="*/ 663935 h 1296809"/>
                <a:gd name="connsiteX1" fmla="*/ 215307 w 3071241"/>
                <a:gd name="connsiteY1" fmla="*/ 75211 h 1296809"/>
                <a:gd name="connsiteX2" fmla="*/ 1492962 w 3071241"/>
                <a:gd name="connsiteY2" fmla="*/ 125316 h 1296809"/>
                <a:gd name="connsiteX3" fmla="*/ 2595252 w 3071241"/>
                <a:gd name="connsiteY3" fmla="*/ 1139924 h 1296809"/>
                <a:gd name="connsiteX4" fmla="*/ 3071241 w 3071241"/>
                <a:gd name="connsiteY4" fmla="*/ 1277710 h 1296809"/>
                <a:gd name="connsiteX0" fmla="*/ 39943 w 3071241"/>
                <a:gd name="connsiteY0" fmla="*/ 658676 h 1278597"/>
                <a:gd name="connsiteX1" fmla="*/ 215307 w 3071241"/>
                <a:gd name="connsiteY1" fmla="*/ 69952 h 1278597"/>
                <a:gd name="connsiteX2" fmla="*/ 1492962 w 3071241"/>
                <a:gd name="connsiteY2" fmla="*/ 120057 h 1278597"/>
                <a:gd name="connsiteX3" fmla="*/ 2444940 w 3071241"/>
                <a:gd name="connsiteY3" fmla="*/ 1046983 h 1278597"/>
                <a:gd name="connsiteX4" fmla="*/ 3071241 w 3071241"/>
                <a:gd name="connsiteY4" fmla="*/ 1272451 h 127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241" h="1278597">
                  <a:moveTo>
                    <a:pt x="39943" y="658676"/>
                  </a:moveTo>
                  <a:cubicBezTo>
                    <a:pt x="-31038" y="453040"/>
                    <a:pt x="-26863" y="159722"/>
                    <a:pt x="215307" y="69952"/>
                  </a:cubicBezTo>
                  <a:cubicBezTo>
                    <a:pt x="457477" y="-19818"/>
                    <a:pt x="1121357" y="-42781"/>
                    <a:pt x="1492962" y="120057"/>
                  </a:cubicBezTo>
                  <a:cubicBezTo>
                    <a:pt x="1864567" y="282895"/>
                    <a:pt x="2181894" y="854917"/>
                    <a:pt x="2444940" y="1046983"/>
                  </a:cubicBezTo>
                  <a:cubicBezTo>
                    <a:pt x="2707986" y="1239049"/>
                    <a:pt x="2964769" y="1299591"/>
                    <a:pt x="3071241" y="1272451"/>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B15BB65-F6F6-E24A-85BA-5ACCE2371591}"/>
                </a:ext>
              </a:extLst>
            </p:cNvPr>
            <p:cNvSpPr/>
            <p:nvPr/>
          </p:nvSpPr>
          <p:spPr>
            <a:xfrm>
              <a:off x="4997885" y="3003679"/>
              <a:ext cx="2054268" cy="1856420"/>
            </a:xfrm>
            <a:custGeom>
              <a:avLst/>
              <a:gdLst>
                <a:gd name="connsiteX0" fmla="*/ 0 w 2054268"/>
                <a:gd name="connsiteY0" fmla="*/ 127828 h 1856420"/>
                <a:gd name="connsiteX1" fmla="*/ 638827 w 2054268"/>
                <a:gd name="connsiteY1" fmla="*/ 140354 h 1856420"/>
                <a:gd name="connsiteX2" fmla="*/ 1252602 w 2054268"/>
                <a:gd name="connsiteY2" fmla="*/ 1555795 h 1856420"/>
                <a:gd name="connsiteX3" fmla="*/ 2054268 w 2054268"/>
                <a:gd name="connsiteY3" fmla="*/ 1856420 h 1856420"/>
              </a:gdLst>
              <a:ahLst/>
              <a:cxnLst>
                <a:cxn ang="0">
                  <a:pos x="connsiteX0" y="connsiteY0"/>
                </a:cxn>
                <a:cxn ang="0">
                  <a:pos x="connsiteX1" y="connsiteY1"/>
                </a:cxn>
                <a:cxn ang="0">
                  <a:pos x="connsiteX2" y="connsiteY2"/>
                </a:cxn>
                <a:cxn ang="0">
                  <a:pos x="connsiteX3" y="connsiteY3"/>
                </a:cxn>
              </a:cxnLst>
              <a:rect l="l" t="t" r="r" b="b"/>
              <a:pathLst>
                <a:path w="2054268" h="1856420">
                  <a:moveTo>
                    <a:pt x="0" y="127828"/>
                  </a:moveTo>
                  <a:cubicBezTo>
                    <a:pt x="215030" y="15094"/>
                    <a:pt x="430060" y="-97640"/>
                    <a:pt x="638827" y="140354"/>
                  </a:cubicBezTo>
                  <a:cubicBezTo>
                    <a:pt x="847594" y="378348"/>
                    <a:pt x="1016695" y="1269784"/>
                    <a:pt x="1252602" y="1555795"/>
                  </a:cubicBezTo>
                  <a:cubicBezTo>
                    <a:pt x="1488509" y="1841806"/>
                    <a:pt x="1771388" y="1849113"/>
                    <a:pt x="2054268" y="1856420"/>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557562D-70E9-EA42-AC96-2A8205E83901}"/>
                </a:ext>
              </a:extLst>
            </p:cNvPr>
            <p:cNvSpPr txBox="1"/>
            <p:nvPr/>
          </p:nvSpPr>
          <p:spPr>
            <a:xfrm>
              <a:off x="2939934" y="3772819"/>
              <a:ext cx="2132059" cy="461665"/>
            </a:xfrm>
            <a:prstGeom prst="rect">
              <a:avLst/>
            </a:prstGeom>
            <a:noFill/>
          </p:spPr>
          <p:txBody>
            <a:bodyPr wrap="none" rtlCol="0">
              <a:spAutoFit/>
            </a:bodyPr>
            <a:lstStyle/>
            <a:p>
              <a:pPr algn="ctr"/>
              <a:r>
                <a:rPr lang="en-US" sz="2400" dirty="0"/>
                <a:t>Exception Table</a:t>
              </a:r>
            </a:p>
          </p:txBody>
        </p:sp>
      </p:grpSp>
    </p:spTree>
    <p:extLst>
      <p:ext uri="{BB962C8B-B14F-4D97-AF65-F5344CB8AC3E}">
        <p14:creationId xmlns:p14="http://schemas.microsoft.com/office/powerpoint/2010/main" val="390956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Interrupts / Asynchronous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Caused by events external to processor</a:t>
            </a:r>
          </a:p>
          <a:p>
            <a:r>
              <a:rPr lang="en-US" dirty="0"/>
              <a:t>Unpredictable timing – not caused by code being executed</a:t>
            </a:r>
          </a:p>
          <a:p>
            <a:endParaRPr lang="en-US" dirty="0"/>
          </a:p>
          <a:p>
            <a:r>
              <a:rPr lang="en-US" dirty="0"/>
              <a:t>Examples</a:t>
            </a:r>
          </a:p>
          <a:p>
            <a:pPr lvl="1"/>
            <a:r>
              <a:rPr lang="en-US" dirty="0"/>
              <a:t>Timer</a:t>
            </a:r>
          </a:p>
          <a:p>
            <a:pPr lvl="1"/>
            <a:r>
              <a:rPr lang="en-US" dirty="0"/>
              <a:t>Arrival of data over network</a:t>
            </a:r>
          </a:p>
          <a:p>
            <a:pPr lvl="1"/>
            <a:r>
              <a:rPr lang="en-US" dirty="0"/>
              <a:t>Keypress</a:t>
            </a:r>
          </a:p>
          <a:p>
            <a:endParaRPr lang="en-US" dirty="0"/>
          </a:p>
          <a:p>
            <a:r>
              <a:rPr lang="en-US" dirty="0"/>
              <a:t>Handler returns control to </a:t>
            </a:r>
            <a:r>
              <a:rPr lang="en-US" i="1" dirty="0"/>
              <a:t>next</a:t>
            </a:r>
            <a:r>
              <a:rPr lang="en-US" dirty="0"/>
              <a:t> instruction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14541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849682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System Call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err="1"/>
              <a:t>syscall</a:t>
            </a:r>
            <a:r>
              <a:rPr lang="en-US" dirty="0"/>
              <a:t> assembly instruction</a:t>
            </a:r>
          </a:p>
          <a:p>
            <a:endParaRPr lang="en-US" dirty="0"/>
          </a:p>
          <a:p>
            <a:r>
              <a:rPr lang="en-US" dirty="0"/>
              <a:t>System call number in %</a:t>
            </a:r>
            <a:r>
              <a:rPr lang="en-US" dirty="0" err="1"/>
              <a:t>rax</a:t>
            </a:r>
            <a:endParaRPr lang="en-US" dirty="0"/>
          </a:p>
          <a:p>
            <a:pPr lvl="1"/>
            <a:r>
              <a:rPr lang="en-US" dirty="0"/>
              <a:t>Arguments in %</a:t>
            </a:r>
            <a:r>
              <a:rPr lang="en-US" dirty="0" err="1"/>
              <a:t>rdi</a:t>
            </a:r>
            <a:r>
              <a:rPr lang="en-US" dirty="0"/>
              <a:t>, %</a:t>
            </a:r>
            <a:r>
              <a:rPr lang="en-US" dirty="0" err="1"/>
              <a:t>rsi</a:t>
            </a:r>
            <a:r>
              <a:rPr lang="en-US" dirty="0"/>
              <a:t>, %</a:t>
            </a:r>
            <a:r>
              <a:rPr lang="en-US" dirty="0" err="1"/>
              <a:t>rdx</a:t>
            </a:r>
            <a:r>
              <a:rPr lang="en-US" dirty="0"/>
              <a:t>, %r10, %r8, %r9</a:t>
            </a:r>
          </a:p>
          <a:p>
            <a:pPr lvl="1"/>
            <a:r>
              <a:rPr lang="en-US" dirty="0"/>
              <a:t>Return value in %</a:t>
            </a:r>
            <a:r>
              <a:rPr lang="en-US" dirty="0" err="1"/>
              <a:t>rax</a:t>
            </a:r>
            <a:endParaRPr lang="en-US" dirty="0"/>
          </a:p>
          <a:p>
            <a:pPr lvl="1"/>
            <a:r>
              <a:rPr lang="en-US" dirty="0"/>
              <a:t>System call numbers found in /</a:t>
            </a:r>
            <a:r>
              <a:rPr lang="en-US" dirty="0" err="1"/>
              <a:t>usr</a:t>
            </a:r>
            <a:r>
              <a:rPr lang="en-US" dirty="0"/>
              <a:t>/include/</a:t>
            </a:r>
            <a:r>
              <a:rPr lang="en-US" dirty="0" err="1"/>
              <a:t>asm</a:t>
            </a:r>
            <a:r>
              <a:rPr lang="en-US" dirty="0"/>
              <a:t>/unistd_64.h</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032279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Call Examples</a:t>
            </a: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pPr/>
              <a:t>48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429274FC-1CA2-9F4C-96B6-A0719D9CFCB7}"/>
              </a:ext>
            </a:extLst>
          </p:cNvPr>
          <p:cNvSpPr/>
          <p:nvPr/>
        </p:nvSpPr>
        <p:spPr>
          <a:xfrm>
            <a:off x="6293908" y="745076"/>
            <a:ext cx="5532984"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stdio.h</a:t>
            </a:r>
            <a:r>
              <a:rPr lang="en-US" dirty="0">
                <a:solidFill>
                  <a:srgbClr val="00FA00"/>
                </a:solidFill>
                <a:latin typeface="Lucida Console" panose="020B0609040504020204" pitchFamily="49" charset="0"/>
              </a:rPr>
              <a:t>&gt;</a:t>
            </a:r>
          </a:p>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unistd.h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write(1, "Before fork.\n", 13);</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fork();</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getpid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("PID = %d\n",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47EA2D69-19DA-0449-9606-DF3FA4211EE4}"/>
              </a:ext>
            </a:extLst>
          </p:cNvPr>
          <p:cNvSpPr/>
          <p:nvPr/>
        </p:nvSpPr>
        <p:spPr>
          <a:xfrm>
            <a:off x="-52429" y="944130"/>
            <a:ext cx="4564121"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edx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write</a:t>
            </a:r>
          </a:p>
          <a:p>
            <a:r>
              <a:rPr lang="en-US" dirty="0">
                <a:solidFill>
                  <a:srgbClr val="00FA00"/>
                </a:solidFill>
                <a:latin typeface="Lucida Console" panose="020B0609040504020204" pitchFamily="49" charset="0"/>
              </a:rPr>
              <a:t>    call    fork</a:t>
            </a: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getpid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1" name="Rounded Rectangle 10">
            <a:extLst>
              <a:ext uri="{FF2B5EF4-FFF2-40B4-BE49-F238E27FC236}">
                <a16:creationId xmlns:a16="http://schemas.microsoft.com/office/drawing/2014/main" id="{CBA3CC7E-1AD5-6246-BBA3-F96974303CCD}"/>
              </a:ext>
            </a:extLst>
          </p:cNvPr>
          <p:cNvSpPr/>
          <p:nvPr/>
        </p:nvSpPr>
        <p:spPr>
          <a:xfrm>
            <a:off x="4511693" y="946150"/>
            <a:ext cx="7874272"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rdi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rsi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rdx</a:t>
            </a:r>
            <a:endParaRPr lang="en-US" dirty="0">
              <a:solidFill>
                <a:srgbClr val="00FA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$1,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write</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$57,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fork</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13443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475218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667250"/>
          </a:xfrm>
        </p:spPr>
        <p:txBody>
          <a:bodyPr/>
          <a:lstStyle/>
          <a:p>
            <a:r>
              <a:rPr lang="en-US" dirty="0"/>
              <a:t>I/O device registers reside in memory address space</a:t>
            </a:r>
          </a:p>
          <a:p>
            <a:endParaRPr lang="en-US" dirty="0"/>
          </a:p>
          <a:p>
            <a:r>
              <a:rPr lang="en-US" dirty="0"/>
              <a:t>Any instruction that can use memory can access I/O register</a:t>
            </a:r>
          </a:p>
          <a:p>
            <a:r>
              <a:rPr lang="en-US" dirty="0"/>
              <a:t>No special instructions needed</a:t>
            </a:r>
          </a:p>
          <a:p>
            <a:endParaRPr lang="en-US" dirty="0"/>
          </a:p>
          <a:p>
            <a:r>
              <a:rPr lang="en-US" dirty="0"/>
              <a:t>Extra complexity in memory bus design</a:t>
            </a:r>
          </a:p>
          <a:p>
            <a:endParaRPr lang="en-US" dirty="0"/>
          </a:p>
          <a:p>
            <a:r>
              <a:rPr lang="en-US" dirty="0"/>
              <a:t>Simplified programming model</a:t>
            </a:r>
          </a:p>
          <a:p>
            <a:pPr lvl="1"/>
            <a:r>
              <a:rPr lang="en-US" dirty="0"/>
              <a:t>In C, </a:t>
            </a:r>
            <a:r>
              <a:rPr lang="en-US" i="1" dirty="0"/>
              <a:t>a pointer can point to I/O device register</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91549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Page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access a memory address not resident in physical memory</a:t>
            </a:r>
          </a:p>
          <a:p>
            <a:r>
              <a:rPr lang="en-US" dirty="0"/>
              <a:t>Must retrieve memory page from disk</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89926" y="2897524"/>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 = 19;</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A674799C-DE0C-FB4D-8651-C3B1E31B2387}"/>
              </a:ext>
            </a:extLst>
          </p:cNvPr>
          <p:cNvSpPr/>
          <p:nvPr/>
        </p:nvSpPr>
        <p:spPr>
          <a:xfrm>
            <a:off x="455630" y="4636672"/>
            <a:ext cx="5789657" cy="131144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FFC000"/>
                </a:solidFill>
                <a:latin typeface="Lucida Console" panose="020B0609040504020204" pitchFamily="49" charset="0"/>
              </a:rPr>
              <a:t>movl</a:t>
            </a:r>
            <a:r>
              <a:rPr lang="en-US" dirty="0">
                <a:solidFill>
                  <a:srgbClr val="FFC000"/>
                </a:solidFill>
                <a:latin typeface="Lucida Console" panose="020B0609040504020204" pitchFamily="49" charset="0"/>
              </a:rPr>
              <a:t>    $19, an_array+212(%rip)</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grpSp>
        <p:nvGrpSpPr>
          <p:cNvPr id="11" name="Group 10">
            <a:extLst>
              <a:ext uri="{FF2B5EF4-FFF2-40B4-BE49-F238E27FC236}">
                <a16:creationId xmlns:a16="http://schemas.microsoft.com/office/drawing/2014/main" id="{68FE1E4E-BB18-EC44-93AF-8F612AA470FD}"/>
              </a:ext>
            </a:extLst>
          </p:cNvPr>
          <p:cNvGrpSpPr/>
          <p:nvPr/>
        </p:nvGrpSpPr>
        <p:grpSpPr>
          <a:xfrm>
            <a:off x="6092173" y="2933142"/>
            <a:ext cx="5731527" cy="3242136"/>
            <a:chOff x="2382599" y="1602914"/>
            <a:chExt cx="5731527" cy="324213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4289566" y="2840703"/>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6445464" y="3105834"/>
              <a:ext cx="1668662" cy="923330"/>
            </a:xfrm>
            <a:prstGeom prst="rect">
              <a:avLst/>
            </a:prstGeom>
            <a:noFill/>
          </p:spPr>
          <p:txBody>
            <a:bodyPr wrap="none" rtlCol="0">
              <a:spAutoFit/>
            </a:bodyPr>
            <a:lstStyle/>
            <a:p>
              <a:r>
                <a:rPr lang="en-US" dirty="0"/>
                <a:t>Copy page from</a:t>
              </a:r>
              <a:br>
                <a:rPr lang="en-US" dirty="0"/>
              </a:br>
              <a:r>
                <a:rPr lang="en-US" dirty="0"/>
                <a:t>disk to physical</a:t>
              </a:r>
              <a:br>
                <a:rPr lang="en-US" dirty="0"/>
              </a:br>
              <a:r>
                <a:rPr lang="en-US" dirty="0"/>
                <a:t>memory</a:t>
              </a:r>
            </a:p>
          </p:txBody>
        </p:sp>
        <p:cxnSp>
          <p:nvCxnSpPr>
            <p:cNvPr id="20" name="Straight Arrow Connector 19">
              <a:extLst>
                <a:ext uri="{FF2B5EF4-FFF2-40B4-BE49-F238E27FC236}">
                  <a16:creationId xmlns:a16="http://schemas.microsoft.com/office/drawing/2014/main" id="{8FD399FB-6916-4E43-8542-6CE7F9065E9C}"/>
                </a:ext>
              </a:extLst>
            </p:cNvPr>
            <p:cNvCxnSpPr>
              <a:cxnSpLocks/>
              <a:stCxn id="12" idx="2"/>
              <a:endCxn id="21"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Down Arrow 20">
              <a:extLst>
                <a:ext uri="{FF2B5EF4-FFF2-40B4-BE49-F238E27FC236}">
                  <a16:creationId xmlns:a16="http://schemas.microsoft.com/office/drawing/2014/main" id="{B28497F2-3081-3F42-9192-72BC452A7CF8}"/>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4CBEA3E-CDA1-304E-84C8-D0183DD9F02D}"/>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4456568" y="3781343"/>
              <a:ext cx="2326791" cy="646331"/>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p>
          </p:txBody>
        </p:sp>
      </p:grpSp>
    </p:spTree>
    <p:extLst>
      <p:ext uri="{BB962C8B-B14F-4D97-AF65-F5344CB8AC3E}">
        <p14:creationId xmlns:p14="http://schemas.microsoft.com/office/powerpoint/2010/main" val="255164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Segmentation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write to read-only memory or to access outside process’s address space</a:t>
            </a:r>
          </a:p>
          <a:p>
            <a:r>
              <a:rPr lang="en-US" dirty="0"/>
              <a:t>OS signals offending process; if unhandled, process exits abnormally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90876" y="3746338"/>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[5300] = 19;</a:t>
            </a:r>
          </a:p>
          <a:p>
            <a:r>
              <a:rPr lang="en-US" dirty="0">
                <a:solidFill>
                  <a:srgbClr val="00FA00"/>
                </a:solidFill>
                <a:latin typeface="Lucida Console" panose="020B0609040504020204" pitchFamily="49" charset="0"/>
              </a:rPr>
              <a:t>}</a:t>
            </a:r>
          </a:p>
        </p:txBody>
      </p:sp>
      <p:grpSp>
        <p:nvGrpSpPr>
          <p:cNvPr id="33" name="Group 32">
            <a:extLst>
              <a:ext uri="{FF2B5EF4-FFF2-40B4-BE49-F238E27FC236}">
                <a16:creationId xmlns:a16="http://schemas.microsoft.com/office/drawing/2014/main" id="{B35E00C6-FCA6-CF4E-B2F4-DAF6AD4F3773}"/>
              </a:ext>
            </a:extLst>
          </p:cNvPr>
          <p:cNvGrpSpPr/>
          <p:nvPr/>
        </p:nvGrpSpPr>
        <p:grpSpPr>
          <a:xfrm>
            <a:off x="5875207" y="3115107"/>
            <a:ext cx="5319247" cy="3293046"/>
            <a:chOff x="5875207" y="3296776"/>
            <a:chExt cx="5319247" cy="329304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8552077" y="4858302"/>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6542535" y="3706812"/>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7045755" y="3625404"/>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6463030" y="3296776"/>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7133085" y="4858302"/>
              <a:ext cx="1831742"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7478732" y="4534565"/>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5875207" y="370681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9005006" y="4184718"/>
              <a:ext cx="911019" cy="923330"/>
            </a:xfrm>
            <a:prstGeom prst="rect">
              <a:avLst/>
            </a:prstGeom>
            <a:noFill/>
          </p:spPr>
          <p:txBody>
            <a:bodyPr wrap="none" rtlCol="0">
              <a:spAutoFit/>
            </a:bodyPr>
            <a:lstStyle/>
            <a:p>
              <a:r>
                <a:rPr lang="en-US" dirty="0"/>
                <a:t>Detect</a:t>
              </a:r>
              <a:br>
                <a:rPr lang="en-US" dirty="0"/>
              </a:br>
              <a:r>
                <a:rPr lang="en-US" dirty="0"/>
                <a:t>invalid</a:t>
              </a:r>
              <a:br>
                <a:rPr lang="en-US" dirty="0"/>
              </a:br>
              <a:r>
                <a:rPr lang="en-US" dirty="0"/>
                <a:t>address</a:t>
              </a:r>
            </a:p>
          </p:txBody>
        </p:sp>
        <p:sp>
          <p:nvSpPr>
            <p:cNvPr id="22" name="Down Arrow 21">
              <a:extLst>
                <a:ext uri="{FF2B5EF4-FFF2-40B4-BE49-F238E27FC236}">
                  <a16:creationId xmlns:a16="http://schemas.microsoft.com/office/drawing/2014/main" id="{F4CBEA3E-CDA1-304E-84C8-D0183DD9F02D}"/>
                </a:ext>
              </a:extLst>
            </p:cNvPr>
            <p:cNvSpPr/>
            <p:nvPr/>
          </p:nvSpPr>
          <p:spPr>
            <a:xfrm>
              <a:off x="8877497" y="4917764"/>
              <a:ext cx="174660" cy="3364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9224852" y="5943491"/>
              <a:ext cx="1487266" cy="646331"/>
            </a:xfrm>
            <a:prstGeom prst="rect">
              <a:avLst/>
            </a:prstGeom>
            <a:noFill/>
          </p:spPr>
          <p:txBody>
            <a:bodyPr wrap="none" rtlCol="0">
              <a:spAutoFit/>
            </a:bodyPr>
            <a:lstStyle/>
            <a:p>
              <a:pPr algn="ctr"/>
              <a:r>
                <a:rPr lang="en-US" dirty="0">
                  <a:solidFill>
                    <a:srgbClr val="7030A0"/>
                  </a:solidFill>
                </a:rPr>
                <a:t>send SIGSEGV</a:t>
              </a:r>
              <a:br>
                <a:rPr lang="en-US" dirty="0">
                  <a:solidFill>
                    <a:srgbClr val="7030A0"/>
                  </a:solidFill>
                </a:rPr>
              </a:br>
              <a:r>
                <a:rPr lang="en-US" dirty="0">
                  <a:solidFill>
                    <a:srgbClr val="7030A0"/>
                  </a:solidFill>
                </a:rPr>
                <a:t>to process</a:t>
              </a:r>
            </a:p>
          </p:txBody>
        </p:sp>
        <p:pic>
          <p:nvPicPr>
            <p:cNvPr id="25" name="Picture 24">
              <a:extLst>
                <a:ext uri="{FF2B5EF4-FFF2-40B4-BE49-F238E27FC236}">
                  <a16:creationId xmlns:a16="http://schemas.microsoft.com/office/drawing/2014/main" id="{3132F3C7-C3C2-5E40-B6F7-C36509A50D86}"/>
                </a:ext>
              </a:extLst>
            </p:cNvPr>
            <p:cNvPicPr>
              <a:picLocks noChangeAspect="1"/>
            </p:cNvPicPr>
            <p:nvPr/>
          </p:nvPicPr>
          <p:blipFill>
            <a:blip r:embed="rId3"/>
            <a:stretch>
              <a:fillRect/>
            </a:stretch>
          </p:blipFill>
          <p:spPr>
            <a:xfrm>
              <a:off x="10368954" y="5252499"/>
              <a:ext cx="825500" cy="660400"/>
            </a:xfrm>
            <a:prstGeom prst="rect">
              <a:avLst/>
            </a:prstGeom>
          </p:spPr>
        </p:pic>
        <p:cxnSp>
          <p:nvCxnSpPr>
            <p:cNvPr id="26" name="Straight Arrow Connector 25">
              <a:extLst>
                <a:ext uri="{FF2B5EF4-FFF2-40B4-BE49-F238E27FC236}">
                  <a16:creationId xmlns:a16="http://schemas.microsoft.com/office/drawing/2014/main" id="{7D2A2A4D-5482-5542-9D7F-4B49815B1B07}"/>
                </a:ext>
              </a:extLst>
            </p:cNvPr>
            <p:cNvCxnSpPr>
              <a:cxnSpLocks/>
              <a:stCxn id="22" idx="2"/>
              <a:endCxn id="25" idx="0"/>
            </p:cNvCxnSpPr>
            <p:nvPr/>
          </p:nvCxnSpPr>
          <p:spPr>
            <a:xfrm flipV="1">
              <a:off x="8964827" y="5252499"/>
              <a:ext cx="1816877" cy="1673"/>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83B41EA6-111A-1047-ABF9-0CAB36BFC31E}"/>
                </a:ext>
              </a:extLst>
            </p:cNvPr>
            <p:cNvSpPr txBox="1"/>
            <p:nvPr/>
          </p:nvSpPr>
          <p:spPr>
            <a:xfrm>
              <a:off x="9103466" y="4932896"/>
              <a:ext cx="1993879" cy="369332"/>
            </a:xfrm>
            <a:prstGeom prst="rect">
              <a:avLst/>
            </a:prstGeom>
            <a:noFill/>
          </p:spPr>
          <p:txBody>
            <a:bodyPr wrap="none" rtlCol="0">
              <a:spAutoFit/>
            </a:bodyPr>
            <a:lstStyle/>
            <a:p>
              <a:pPr algn="ctr"/>
              <a:r>
                <a:rPr lang="en-US" b="1" dirty="0">
                  <a:solidFill>
                    <a:srgbClr val="7030A0"/>
                  </a:solidFill>
                </a:rPr>
                <a:t>segmentation fault</a:t>
              </a:r>
            </a:p>
          </p:txBody>
        </p:sp>
        <p:sp>
          <p:nvSpPr>
            <p:cNvPr id="28" name="Down Arrow 27">
              <a:extLst>
                <a:ext uri="{FF2B5EF4-FFF2-40B4-BE49-F238E27FC236}">
                  <a16:creationId xmlns:a16="http://schemas.microsoft.com/office/drawing/2014/main" id="{D32A52DE-4E49-C14D-8712-B8D516F3824B}"/>
                </a:ext>
              </a:extLst>
            </p:cNvPr>
            <p:cNvSpPr/>
            <p:nvPr/>
          </p:nvSpPr>
          <p:spPr>
            <a:xfrm>
              <a:off x="10694374" y="5311960"/>
              <a:ext cx="174660" cy="5554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61206B4-11A7-504E-ADFB-8F687E751B09}"/>
                </a:ext>
              </a:extLst>
            </p:cNvPr>
            <p:cNvCxnSpPr>
              <a:cxnSpLocks/>
              <a:stCxn id="25" idx="2"/>
            </p:cNvCxnSpPr>
            <p:nvPr/>
          </p:nvCxnSpPr>
          <p:spPr>
            <a:xfrm flipH="1">
              <a:off x="8244309" y="5912899"/>
              <a:ext cx="2537395" cy="26088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2271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a:p>
            <a:r>
              <a:rPr lang="en-US" dirty="0"/>
              <a:t>Abort</a:t>
            </a:r>
          </a:p>
          <a:p>
            <a:pPr lvl="1"/>
            <a:r>
              <a:rPr lang="en-US" dirty="0"/>
              <a:t>Unintentional exception</a:t>
            </a:r>
          </a:p>
          <a:p>
            <a:pPr lvl="1"/>
            <a:r>
              <a:rPr lang="en-US" dirty="0"/>
              <a:t>Unrecoverable</a:t>
            </a:r>
          </a:p>
          <a:p>
            <a:pPr lvl="1"/>
            <a:r>
              <a:rPr lang="en-US" dirty="0"/>
              <a:t>Example: illegal instruction</a:t>
            </a:r>
          </a:p>
          <a:p>
            <a:pPr lvl="1"/>
            <a:r>
              <a:rPr lang="en-US" dirty="0"/>
              <a:t>Handler aborts process</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1976078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Handling Interrupts</a:t>
            </a:r>
          </a:p>
        </p:txBody>
      </p:sp>
    </p:spTree>
    <p:extLst>
      <p:ext uri="{BB962C8B-B14F-4D97-AF65-F5344CB8AC3E}">
        <p14:creationId xmlns:p14="http://schemas.microsoft.com/office/powerpoint/2010/main" val="236712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3419868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24" descr="A picture containing graphical user interface&#10;&#10;Description automatically generated">
            <a:extLst>
              <a:ext uri="{FF2B5EF4-FFF2-40B4-BE49-F238E27FC236}">
                <a16:creationId xmlns:a16="http://schemas.microsoft.com/office/drawing/2014/main" id="{77F04C74-E254-1047-BA97-29E4CA936798}"/>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172067347"/>
      </p:ext>
    </p:extLst>
  </p:cSld>
  <p:clrMapOvr>
    <a:masterClrMapping/>
  </p:clrMapOvr>
  <mc:AlternateContent xmlns:mc="http://schemas.openxmlformats.org/markup-compatibility/2006" xmlns:p14="http://schemas.microsoft.com/office/powerpoint/2010/main">
    <mc:Choice Requires="p14">
      <p:transition p14:dur="10" advClick="0" advTm="13500"/>
    </mc:Choice>
    <mc:Fallback xmlns="">
      <p:transition advClick="0" advTm="1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55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1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Content Placeholder 8">
            <a:extLst>
              <a:ext uri="{FF2B5EF4-FFF2-40B4-BE49-F238E27FC236}">
                <a16:creationId xmlns:a16="http://schemas.microsoft.com/office/drawing/2014/main" id="{183CA467-00B0-6A4E-AACC-75F898A7033D}"/>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688882" y="2833113"/>
            <a:ext cx="4148236" cy="2336362"/>
          </a:xfrm>
          <a:prstGeom prst="rect">
            <a:avLst/>
          </a:prstGeom>
        </p:spPr>
      </p:pic>
      <p:sp>
        <p:nvSpPr>
          <p:cNvPr id="18" name="Oval 17">
            <a:extLst>
              <a:ext uri="{FF2B5EF4-FFF2-40B4-BE49-F238E27FC236}">
                <a16:creationId xmlns:a16="http://schemas.microsoft.com/office/drawing/2014/main" id="{EDD9AA8B-EB91-4C4E-B825-E8B5BB7BBE43}"/>
              </a:ext>
            </a:extLst>
          </p:cNvPr>
          <p:cNvSpPr/>
          <p:nvPr/>
        </p:nvSpPr>
        <p:spPr>
          <a:xfrm>
            <a:off x="6972300" y="4025900"/>
            <a:ext cx="749300" cy="317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67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p>
          <a:p>
            <a:pPr marL="0" indent="0">
              <a:buNone/>
            </a:pPr>
            <a:r>
              <a:rPr lang="en-US" dirty="0"/>
              <a:t>The interrupt is handled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24C9AA6-2F72-5743-BD8C-794AD058EA78}"/>
              </a:ext>
            </a:extLst>
          </p:cNvPr>
          <p:cNvGrpSpPr/>
          <p:nvPr/>
        </p:nvGrpSpPr>
        <p:grpSpPr>
          <a:xfrm>
            <a:off x="6331145" y="2311915"/>
            <a:ext cx="5161435" cy="3242136"/>
            <a:chOff x="2382599" y="1602914"/>
            <a:chExt cx="5161435" cy="3242136"/>
          </a:xfrm>
        </p:grpSpPr>
        <p:pic>
          <p:nvPicPr>
            <p:cNvPr id="12" name="Picture 11">
              <a:extLst>
                <a:ext uri="{FF2B5EF4-FFF2-40B4-BE49-F238E27FC236}">
                  <a16:creationId xmlns:a16="http://schemas.microsoft.com/office/drawing/2014/main" id="{6137E027-BF66-7C47-BD22-687ADE813376}"/>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0AA17806-A5A2-DB40-AEA5-E93F5CE55270}"/>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B32F6C09-10F5-B748-B4CC-A365CFA76BAA}"/>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7599018-8558-C74E-86B3-74A2FEF1538D}"/>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7" name="Straight Arrow Connector 16">
              <a:extLst>
                <a:ext uri="{FF2B5EF4-FFF2-40B4-BE49-F238E27FC236}">
                  <a16:creationId xmlns:a16="http://schemas.microsoft.com/office/drawing/2014/main" id="{6E0640BE-0EE8-3443-B4F9-353B8897F84D}"/>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a:extLst>
                <a:ext uri="{FF2B5EF4-FFF2-40B4-BE49-F238E27FC236}">
                  <a16:creationId xmlns:a16="http://schemas.microsoft.com/office/drawing/2014/main" id="{7653B41D-D9D9-044E-B942-C3DA1D908CF7}"/>
                </a:ext>
              </a:extLst>
            </p:cNvPr>
            <p:cNvSpPr txBox="1"/>
            <p:nvPr/>
          </p:nvSpPr>
          <p:spPr>
            <a:xfrm>
              <a:off x="4279041" y="2804196"/>
              <a:ext cx="1618328" cy="369332"/>
            </a:xfrm>
            <a:prstGeom prst="rect">
              <a:avLst/>
            </a:prstGeom>
            <a:noFill/>
          </p:spPr>
          <p:txBody>
            <a:bodyPr wrap="none" rtlCol="0">
              <a:spAutoFit/>
            </a:bodyPr>
            <a:lstStyle/>
            <a:p>
              <a:pPr algn="ctr"/>
              <a:r>
                <a:rPr lang="en-US" b="1" dirty="0">
                  <a:solidFill>
                    <a:srgbClr val="7030A0"/>
                  </a:solidFill>
                </a:rPr>
                <a:t>timer interrupt</a:t>
              </a:r>
            </a:p>
          </p:txBody>
        </p:sp>
        <p:sp>
          <p:nvSpPr>
            <p:cNvPr id="20" name="TextBox 19">
              <a:extLst>
                <a:ext uri="{FF2B5EF4-FFF2-40B4-BE49-F238E27FC236}">
                  <a16:creationId xmlns:a16="http://schemas.microsoft.com/office/drawing/2014/main" id="{9DC7443E-FD84-284B-8A9E-4EC99B901041}"/>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TextBox 20">
              <a:extLst>
                <a:ext uri="{FF2B5EF4-FFF2-40B4-BE49-F238E27FC236}">
                  <a16:creationId xmlns:a16="http://schemas.microsoft.com/office/drawing/2014/main" id="{DAEA4EA4-FE79-0D46-8C32-C4680889279E}"/>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22" name="Straight Arrow Connector 21">
              <a:extLst>
                <a:ext uri="{FF2B5EF4-FFF2-40B4-BE49-F238E27FC236}">
                  <a16:creationId xmlns:a16="http://schemas.microsoft.com/office/drawing/2014/main" id="{F7A6D565-4EDB-EA45-A4D2-FDFC36159948}"/>
                </a:ext>
              </a:extLst>
            </p:cNvPr>
            <p:cNvCxnSpPr>
              <a:cxnSpLocks/>
              <a:stCxn id="12" idx="2"/>
              <a:endCxn id="23"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Down Arrow 22">
              <a:extLst>
                <a:ext uri="{FF2B5EF4-FFF2-40B4-BE49-F238E27FC236}">
                  <a16:creationId xmlns:a16="http://schemas.microsoft.com/office/drawing/2014/main" id="{158E9CCE-21A4-0947-9646-C14EB9486E52}"/>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1C2B8062-0A8A-5E4B-B794-12C762125287}"/>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628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1" name="Content Placeholder 10" descr="A picture containing graphical user interface&#10;&#10;Description automatically generated">
            <a:extLst>
              <a:ext uri="{FF2B5EF4-FFF2-40B4-BE49-F238E27FC236}">
                <a16:creationId xmlns:a16="http://schemas.microsoft.com/office/drawing/2014/main" id="{05E61AE0-ED6C-9C44-A2BA-2D3DF0337D51}"/>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4074451486"/>
      </p:ext>
    </p:extLst>
  </p:cSld>
  <p:clrMapOvr>
    <a:masterClrMapping/>
  </p:clrMapOvr>
  <mc:AlternateContent xmlns:mc="http://schemas.openxmlformats.org/markup-compatibility/2006" xmlns:p14="http://schemas.microsoft.com/office/powerpoint/2010/main">
    <mc:Choice Requires="p14">
      <p:transition p14:dur="10" advClick="0" advTm="5250"/>
    </mc:Choice>
    <mc:Fallback xmlns="">
      <p:transition advClick="0" advTm="525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a:p>
            <a:pPr marL="0" indent="0">
              <a:buNone/>
            </a:pPr>
            <a:r>
              <a:rPr lang="en-US" dirty="0"/>
              <a:t>as though nothing had happened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8">
            <a:extLst>
              <a:ext uri="{FF2B5EF4-FFF2-40B4-BE49-F238E27FC236}">
                <a16:creationId xmlns:a16="http://schemas.microsoft.com/office/drawing/2014/main" id="{36E86FC8-D1E9-024C-8BAA-2805256602D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721574" y="2851944"/>
            <a:ext cx="4082852" cy="2298700"/>
          </a:xfrm>
          <a:prstGeom prst="rect">
            <a:avLst/>
          </a:prstGeom>
        </p:spPr>
      </p:pic>
    </p:spTree>
    <p:extLst>
      <p:ext uri="{BB962C8B-B14F-4D97-AF65-F5344CB8AC3E}">
        <p14:creationId xmlns:p14="http://schemas.microsoft.com/office/powerpoint/2010/main" val="2177032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Designs can gravitate to 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Not a new concept – used in PDP-7</a:t>
            </a:r>
          </a:p>
          <a:p>
            <a:r>
              <a:rPr lang="en-US" dirty="0"/>
              <a:t>Motorola 68K used memory-mapped I/O exclusively</a:t>
            </a:r>
          </a:p>
          <a:p>
            <a:endParaRPr lang="en-US" dirty="0"/>
          </a:p>
          <a:p>
            <a:r>
              <a:rPr lang="en-US" dirty="0"/>
              <a:t>ATmega368 (used in Arduino Nano) has both Direct-Mapped I/O and Memory-Mapped I/O</a:t>
            </a:r>
          </a:p>
          <a:p>
            <a:pPr lvl="1"/>
            <a:r>
              <a:rPr lang="en-US" dirty="0"/>
              <a:t>AVR instruction set has 6-bit I/O address space</a:t>
            </a:r>
          </a:p>
          <a:p>
            <a:pPr lvl="1"/>
            <a:r>
              <a:rPr lang="en-US" dirty="0"/>
              <a:t>64 I/O ports wasn’t enough</a:t>
            </a:r>
          </a:p>
          <a:p>
            <a:pPr lvl="1"/>
            <a:r>
              <a:rPr lang="en-US" dirty="0"/>
              <a:t>Original I/O registers have both I/O addresses and memory addresses</a:t>
            </a:r>
          </a:p>
          <a:p>
            <a:pPr lvl="1"/>
            <a:r>
              <a:rPr lang="en-US" dirty="0"/>
              <a:t>Extended I/O registers only have memory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392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a:t>
            </a:r>
            <a:r>
              <a:rPr lang="en-US" i="1" dirty="0"/>
              <a:t>really</a:t>
            </a:r>
            <a:r>
              <a:rPr lang="en-US" dirty="0"/>
              <a:t>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1059993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8ECA0E-98BC-3141-9EC6-A9AFBED4148E}"/>
              </a:ext>
            </a:extLst>
          </p:cNvPr>
          <p:cNvSpPr>
            <a:spLocks noGrp="1"/>
          </p:cNvSpPr>
          <p:nvPr>
            <p:ph type="title"/>
          </p:nvPr>
        </p:nvSpPr>
        <p:spPr/>
        <p:txBody>
          <a:bodyPr/>
          <a:lstStyle/>
          <a:p>
            <a:r>
              <a:rPr lang="en-US" dirty="0"/>
              <a:t>But… </a:t>
            </a:r>
            <a:r>
              <a:rPr lang="en-US" i="1" dirty="0"/>
              <a:t>how?</a:t>
            </a:r>
            <a:br>
              <a:rPr lang="en-US" i="1" dirty="0"/>
            </a:br>
            <a:r>
              <a:rPr lang="en-US" dirty="0"/>
              <a:t>What’s causing the extra output?</a:t>
            </a:r>
          </a:p>
        </p:txBody>
      </p:sp>
      <p:pic>
        <p:nvPicPr>
          <p:cNvPr id="5" name="Content Placeholder 4">
            <a:extLst>
              <a:ext uri="{FF2B5EF4-FFF2-40B4-BE49-F238E27FC236}">
                <a16:creationId xmlns:a16="http://schemas.microsoft.com/office/drawing/2014/main" id="{D4E35925-DC87-4447-9D9E-FE3417CD14DC}"/>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838199" y="2422525"/>
            <a:ext cx="5181602" cy="31575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6F73D608-D38C-1340-AD18-DAC1A5245C30}"/>
              </a:ext>
            </a:extLst>
          </p:cNvPr>
          <p:cNvSpPr>
            <a:spLocks noGrp="1"/>
          </p:cNvSpPr>
          <p:nvPr>
            <p:ph sz="half" idx="2"/>
          </p:nvPr>
        </p:nvSpPr>
        <p:spPr>
          <a:xfrm>
            <a:off x="6172200" y="1825625"/>
            <a:ext cx="5308600" cy="4351338"/>
          </a:xfrm>
          <a:solidFill>
            <a:schemeClr val="tx1"/>
          </a:solidFill>
        </p:spPr>
        <p:txBody>
          <a:bodyPr>
            <a:normAutofit fontScale="92500" lnSpcReduction="10000"/>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set_timer</a:t>
            </a:r>
            <a:r>
              <a:rPr lang="en-US" sz="2000" dirty="0">
                <a:solidFill>
                  <a:srgbClr val="FFC000"/>
                </a:solidFill>
                <a:latin typeface="Courier New Bold" panose="02070609020205020404" pitchFamily="49" charset="0"/>
                <a:cs typeface="Courier New Bold" panose="02070609020205020404" pitchFamily="49" charset="0"/>
              </a:rPr>
              <a:t>(1);</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(SIGVTALRM,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(SIGINT,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(SIGSEGV,</a:t>
            </a:r>
            <a:br>
              <a:rPr lang="en-US" sz="2000" dirty="0">
                <a:solidFill>
                  <a:srgbClr val="FFC000"/>
                </a:solidFill>
                <a:latin typeface="Courier New Bold" panose="02070609020205020404" pitchFamily="49" charset="0"/>
                <a:cs typeface="Courier New Bold" panose="02070609020205020404" pitchFamily="49" charset="0"/>
              </a:rPr>
            </a:b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memory_access_handler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12" name="TextBox 11">
            <a:extLst>
              <a:ext uri="{FF2B5EF4-FFF2-40B4-BE49-F238E27FC236}">
                <a16:creationId xmlns:a16="http://schemas.microsoft.com/office/drawing/2014/main" id="{254BDB90-344A-F843-A8AD-3A341715C870}"/>
              </a:ext>
            </a:extLst>
          </p:cNvPr>
          <p:cNvSpPr txBox="1"/>
          <p:nvPr/>
        </p:nvSpPr>
        <p:spPr>
          <a:xfrm>
            <a:off x="6121399" y="0"/>
            <a:ext cx="13274787" cy="7023100"/>
          </a:xfrm>
          <a:prstGeom prst="rect">
            <a:avLst/>
          </a:prstGeom>
          <a:solidFill>
            <a:schemeClr val="tx1"/>
          </a:solidFill>
        </p:spPr>
        <p:txBody>
          <a:bodyPr vert="horz" lIns="91440" tIns="45720" rIns="91440" bIns="45720" rtlCol="0">
            <a:normAutofit lnSpcReduction="10000"/>
          </a:bodyPr>
          <a:lstStyle>
            <a:lvl1pPr marL="9525" indent="0">
              <a:lnSpc>
                <a:spcPct val="90000"/>
              </a:lnSpc>
              <a:spcBef>
                <a:spcPts val="1000"/>
              </a:spcBef>
              <a:buFont typeface="Arial" panose="020B0604020202020204" pitchFamily="34" charset="0"/>
              <a:buNone/>
              <a:defRPr sz="2000">
                <a:solidFill>
                  <a:srgbClr val="00FF00"/>
                </a:solidFill>
                <a:latin typeface="Courier New Bold" panose="02070609020205020404" pitchFamily="49" charset="0"/>
                <a:cs typeface="Courier New Bold" panose="020706090202050204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400"/>
              </a:spcBef>
            </a:pPr>
            <a:r>
              <a:rPr lang="en-US" dirty="0"/>
              <a:t>void </a:t>
            </a:r>
            <a:r>
              <a:rPr lang="en-US" dirty="0" err="1"/>
              <a:t>set_timer</a:t>
            </a:r>
            <a:r>
              <a:rPr lang="en-US" dirty="0"/>
              <a:t>(int seconds) {</a:t>
            </a:r>
          </a:p>
          <a:p>
            <a:pPr>
              <a:lnSpc>
                <a:spcPct val="100000"/>
              </a:lnSpc>
              <a:spcBef>
                <a:spcPts val="400"/>
              </a:spcBef>
            </a:pPr>
            <a:r>
              <a:rPr lang="en-US" dirty="0"/>
              <a:t>    </a:t>
            </a:r>
            <a:r>
              <a:rPr lang="en-US" dirty="0" err="1"/>
              <a:t>timer.it_value.tv_sec</a:t>
            </a:r>
            <a:r>
              <a:rPr lang="en-US" dirty="0"/>
              <a:t> = seconds;</a:t>
            </a:r>
          </a:p>
          <a:p>
            <a:pPr>
              <a:lnSpc>
                <a:spcPct val="100000"/>
              </a:lnSpc>
              <a:spcBef>
                <a:spcPts val="400"/>
              </a:spcBef>
            </a:pPr>
            <a:r>
              <a:rPr lang="en-US" dirty="0"/>
              <a:t>    </a:t>
            </a:r>
            <a:r>
              <a:rPr lang="en-US" dirty="0" err="1"/>
              <a:t>timer.it_value.tv_usec</a:t>
            </a:r>
            <a:r>
              <a:rPr lang="en-US" dirty="0"/>
              <a:t> = 0;</a:t>
            </a:r>
          </a:p>
          <a:p>
            <a:pPr>
              <a:lnSpc>
                <a:spcPct val="100000"/>
              </a:lnSpc>
              <a:spcBef>
                <a:spcPts val="400"/>
              </a:spcBef>
            </a:pPr>
            <a:r>
              <a:rPr lang="en-US" dirty="0"/>
              <a:t>    </a:t>
            </a:r>
            <a:r>
              <a:rPr lang="en-US" dirty="0" err="1"/>
              <a:t>timer.it_interval.tv_sec</a:t>
            </a:r>
            <a:r>
              <a:rPr lang="en-US" dirty="0"/>
              <a:t> = seconds;</a:t>
            </a:r>
          </a:p>
          <a:p>
            <a:pPr>
              <a:lnSpc>
                <a:spcPct val="100000"/>
              </a:lnSpc>
              <a:spcBef>
                <a:spcPts val="400"/>
              </a:spcBef>
            </a:pPr>
            <a:r>
              <a:rPr lang="en-US" dirty="0"/>
              <a:t>    </a:t>
            </a:r>
            <a:r>
              <a:rPr lang="en-US" dirty="0" err="1"/>
              <a:t>timer.it_interval.tv_usec</a:t>
            </a:r>
            <a:r>
              <a:rPr lang="en-US" dirty="0"/>
              <a:t> = 0;</a:t>
            </a:r>
          </a:p>
          <a:p>
            <a:pPr>
              <a:lnSpc>
                <a:spcPct val="100000"/>
              </a:lnSpc>
              <a:spcBef>
                <a:spcPts val="400"/>
              </a:spcBef>
            </a:pPr>
            <a:r>
              <a:rPr lang="en-US" dirty="0"/>
              <a:t>    </a:t>
            </a:r>
            <a:r>
              <a:rPr lang="en-US" dirty="0" err="1"/>
              <a:t>setitimer</a:t>
            </a:r>
            <a:r>
              <a:rPr lang="en-US" dirty="0"/>
              <a:t>(ITIMER_VIRTUAL, &amp;timer, NULL);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alarm_handler</a:t>
            </a:r>
            <a:r>
              <a:rPr lang="en-US" dirty="0"/>
              <a:t>(int signal) {</a:t>
            </a:r>
          </a:p>
          <a:p>
            <a:pPr>
              <a:lnSpc>
                <a:spcPct val="100000"/>
              </a:lnSpc>
              <a:spcBef>
                <a:spcPts val="400"/>
              </a:spcBef>
            </a:pPr>
            <a:r>
              <a:rPr lang="en-US" dirty="0"/>
              <a:t>    if (signal == 26)</a:t>
            </a:r>
          </a:p>
          <a:p>
            <a:pPr>
              <a:lnSpc>
                <a:spcPct val="100000"/>
              </a:lnSpc>
              <a:spcBef>
                <a:spcPts val="400"/>
              </a:spcBef>
            </a:pPr>
            <a:r>
              <a:rPr lang="en-US" dirty="0"/>
              <a:t>        </a:t>
            </a:r>
            <a:r>
              <a:rPr lang="en-US" dirty="0" err="1"/>
              <a:t>printf</a:t>
            </a:r>
            <a:r>
              <a:rPr lang="en-US" dirty="0"/>
              <a:t>("    ****    Interrupted by Signal %d (SIGVTALRM)    ****\n", signal);</a:t>
            </a:r>
          </a:p>
          <a:p>
            <a:pPr>
              <a:lnSpc>
                <a:spcPct val="100000"/>
              </a:lnSpc>
              <a:spcBef>
                <a:spcPts val="400"/>
              </a:spcBef>
            </a:pPr>
            <a:r>
              <a:rPr lang="en-US" dirty="0"/>
              <a:t>    else if (signal == 2)</a:t>
            </a:r>
          </a:p>
          <a:p>
            <a:pPr>
              <a:lnSpc>
                <a:spcPct val="100000"/>
              </a:lnSpc>
              <a:spcBef>
                <a:spcPts val="400"/>
              </a:spcBef>
            </a:pPr>
            <a:r>
              <a:rPr lang="en-US" dirty="0"/>
              <a:t>        </a:t>
            </a:r>
            <a:r>
              <a:rPr lang="en-US" dirty="0" err="1"/>
              <a:t>printf</a:t>
            </a:r>
            <a:r>
              <a:rPr lang="en-US" dirty="0"/>
              <a:t>("    ****    Interrupted by Signal %d (SIGINT)    ****\n", signal);</a:t>
            </a:r>
          </a:p>
          <a:p>
            <a:pPr>
              <a:lnSpc>
                <a:spcPct val="100000"/>
              </a:lnSpc>
              <a:spcBef>
                <a:spcPts val="400"/>
              </a:spcBef>
            </a:pPr>
            <a:r>
              <a:rPr lang="en-US" dirty="0"/>
              <a:t>    else</a:t>
            </a:r>
          </a:p>
          <a:p>
            <a:pPr>
              <a:lnSpc>
                <a:spcPct val="100000"/>
              </a:lnSpc>
              <a:spcBef>
                <a:spcPts val="400"/>
              </a:spcBef>
            </a:pPr>
            <a:r>
              <a:rPr lang="en-US" dirty="0"/>
              <a:t>        </a:t>
            </a:r>
            <a:r>
              <a:rPr lang="en-US" dirty="0" err="1"/>
              <a:t>printf</a:t>
            </a:r>
            <a:r>
              <a:rPr lang="en-US" dirty="0"/>
              <a:t>("    ****    Interrupted by Signal %d (OTHER)    ****\n", signal);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memory_access_handler</a:t>
            </a:r>
            <a:r>
              <a:rPr lang="en-US" dirty="0"/>
              <a:t>( int signal ) {</a:t>
            </a:r>
          </a:p>
          <a:p>
            <a:pPr>
              <a:lnSpc>
                <a:spcPct val="100000"/>
              </a:lnSpc>
              <a:spcBef>
                <a:spcPts val="400"/>
              </a:spcBef>
            </a:pPr>
            <a:r>
              <a:rPr lang="en-US" dirty="0"/>
              <a:t>    </a:t>
            </a:r>
            <a:r>
              <a:rPr lang="en-US" dirty="0" err="1"/>
              <a:t>printf</a:t>
            </a:r>
            <a:r>
              <a:rPr lang="en-US" dirty="0"/>
              <a:t>("You tried to access memory you shouldn’t. Naughty, naughty!\n");</a:t>
            </a:r>
          </a:p>
          <a:p>
            <a:pPr>
              <a:lnSpc>
                <a:spcPct val="100000"/>
              </a:lnSpc>
              <a:spcBef>
                <a:spcPts val="400"/>
              </a:spcBef>
            </a:pPr>
            <a:r>
              <a:rPr lang="en-US" dirty="0"/>
              <a:t>    exit(1);</a:t>
            </a:r>
          </a:p>
          <a:p>
            <a:pPr>
              <a:lnSpc>
                <a:spcPct val="100000"/>
              </a:lnSpc>
              <a:spcBef>
                <a:spcPts val="400"/>
              </a:spcBef>
            </a:pPr>
            <a:r>
              <a:rPr lang="en-US" dirty="0"/>
              <a:t>}</a:t>
            </a:r>
          </a:p>
        </p:txBody>
      </p:sp>
    </p:spTree>
    <p:extLst>
      <p:ext uri="{BB962C8B-B14F-4D97-AF65-F5344CB8AC3E}">
        <p14:creationId xmlns:p14="http://schemas.microsoft.com/office/powerpoint/2010/main" val="27149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POSIX Signals</a:t>
            </a:r>
          </a:p>
        </p:txBody>
      </p:sp>
      <p:sp>
        <p:nvSpPr>
          <p:cNvPr id="7" name="Content Placeholder 6"/>
          <p:cNvSpPr>
            <a:spLocks noGrp="1"/>
          </p:cNvSpPr>
          <p:nvPr>
            <p:ph sz="half" idx="1"/>
          </p:nvPr>
        </p:nvSpPr>
        <p:spPr/>
        <p:txBody>
          <a:bodyPr>
            <a:normAutofit fontScale="47500" lnSpcReduction="20000"/>
          </a:bodyPr>
          <a:lstStyle/>
          <a:p>
            <a:pPr marL="0" indent="0">
              <a:buNone/>
            </a:pPr>
            <a:r>
              <a:rPr lang="en-US" b="1" dirty="0"/>
              <a:t>SIGNAL NAME	NUMBER	DESCRIPTION</a:t>
            </a:r>
          </a:p>
          <a:p>
            <a:pPr marL="0" indent="0">
              <a:buNone/>
            </a:pPr>
            <a:r>
              <a:rPr lang="en-US" dirty="0"/>
              <a:t>SIGHUP	1	</a:t>
            </a:r>
            <a:r>
              <a:rPr lang="en-US" dirty="0" err="1"/>
              <a:t>Hangup</a:t>
            </a:r>
            <a:r>
              <a:rPr lang="en-US" dirty="0"/>
              <a:t> </a:t>
            </a:r>
          </a:p>
          <a:p>
            <a:pPr marL="0" indent="0">
              <a:buNone/>
            </a:pPr>
            <a:r>
              <a:rPr lang="en-US" dirty="0"/>
              <a:t>SIGINT	2	Terminal interrupt </a:t>
            </a:r>
          </a:p>
          <a:p>
            <a:pPr marL="0" indent="0">
              <a:buNone/>
            </a:pPr>
            <a:r>
              <a:rPr lang="en-US" dirty="0"/>
              <a:t>SIGQUIT	3	Terminal quit </a:t>
            </a:r>
          </a:p>
          <a:p>
            <a:pPr marL="0" indent="0">
              <a:buNone/>
            </a:pPr>
            <a:r>
              <a:rPr lang="en-US" dirty="0"/>
              <a:t>SIGILL	4	Illegal instruction </a:t>
            </a:r>
          </a:p>
          <a:p>
            <a:pPr marL="0" indent="0">
              <a:buNone/>
            </a:pPr>
            <a:r>
              <a:rPr lang="en-US" dirty="0"/>
              <a:t>SIGTRAP	5	Trace trap </a:t>
            </a:r>
          </a:p>
          <a:p>
            <a:pPr marL="0" indent="0">
              <a:buNone/>
            </a:pPr>
            <a:r>
              <a:rPr lang="en-US" dirty="0"/>
              <a:t>SIGIOT	6	IOT Trap </a:t>
            </a:r>
          </a:p>
          <a:p>
            <a:pPr marL="0" indent="0">
              <a:buNone/>
            </a:pPr>
            <a:r>
              <a:rPr lang="en-US" dirty="0"/>
              <a:t>SIGBUS	7	BUS error </a:t>
            </a:r>
          </a:p>
          <a:p>
            <a:pPr marL="0" indent="0">
              <a:buNone/>
            </a:pPr>
            <a:r>
              <a:rPr lang="en-US" dirty="0"/>
              <a:t>SIGFPE	8	Floating point exception </a:t>
            </a:r>
          </a:p>
          <a:p>
            <a:pPr marL="0" indent="0">
              <a:buNone/>
            </a:pPr>
            <a:r>
              <a:rPr lang="en-US" dirty="0"/>
              <a:t>SIGKILL	9	Kill (can't be caught or ignored) </a:t>
            </a:r>
          </a:p>
          <a:p>
            <a:pPr marL="0" indent="0">
              <a:buNone/>
            </a:pPr>
            <a:r>
              <a:rPr lang="en-US" dirty="0"/>
              <a:t>SIGUSR1	10	User defined signal 1 </a:t>
            </a:r>
          </a:p>
          <a:p>
            <a:pPr marL="0" indent="0">
              <a:buNone/>
            </a:pPr>
            <a:r>
              <a:rPr lang="en-US" dirty="0"/>
              <a:t>SIGSEGV	11	Invalid memory segment access </a:t>
            </a:r>
          </a:p>
          <a:p>
            <a:pPr marL="0" indent="0">
              <a:buNone/>
            </a:pPr>
            <a:r>
              <a:rPr lang="en-US" dirty="0"/>
              <a:t>SIGUSR2	12	User defined signal 2 </a:t>
            </a:r>
          </a:p>
          <a:p>
            <a:pPr marL="0" indent="0">
              <a:buNone/>
            </a:pPr>
            <a:r>
              <a:rPr lang="en-US" dirty="0"/>
              <a:t>SIGPIPE	13	Write on a pipe with no reader, Broken pipe </a:t>
            </a:r>
          </a:p>
          <a:p>
            <a:pPr marL="0" indent="0">
              <a:buNone/>
            </a:pPr>
            <a:r>
              <a:rPr lang="en-US" dirty="0"/>
              <a:t>SIGALRM	14	Alarm clock </a:t>
            </a:r>
          </a:p>
          <a:p>
            <a:pPr marL="0" indent="0">
              <a:buNone/>
            </a:pPr>
            <a:r>
              <a:rPr lang="en-US" dirty="0"/>
              <a:t>SIGTERM	15	Termination </a:t>
            </a:r>
          </a:p>
        </p:txBody>
      </p:sp>
      <p:sp>
        <p:nvSpPr>
          <p:cNvPr id="8" name="Content Placeholder 7"/>
          <p:cNvSpPr>
            <a:spLocks noGrp="1"/>
          </p:cNvSpPr>
          <p:nvPr>
            <p:ph sz="half" idx="2"/>
          </p:nvPr>
        </p:nvSpPr>
        <p:spPr/>
        <p:txBody>
          <a:bodyPr>
            <a:normAutofit fontScale="47500" lnSpcReduction="20000"/>
          </a:bodyPr>
          <a:lstStyle/>
          <a:p>
            <a:pPr marL="0" indent="0">
              <a:buNone/>
            </a:pPr>
            <a:r>
              <a:rPr lang="en-US" b="1" dirty="0"/>
              <a:t>SIGNAL NAME	NUMBER	DESCRIPTION</a:t>
            </a:r>
          </a:p>
          <a:p>
            <a:pPr marL="0" indent="0">
              <a:buNone/>
            </a:pPr>
            <a:r>
              <a:rPr lang="en-US" dirty="0"/>
              <a:t>SIGSTKFLT	16	Stack fault</a:t>
            </a:r>
          </a:p>
          <a:p>
            <a:pPr marL="0" indent="0">
              <a:buNone/>
            </a:pPr>
            <a:r>
              <a:rPr lang="en-US" dirty="0"/>
              <a:t>SIGCHLD	17	Child process has stopped or exited, changed </a:t>
            </a:r>
          </a:p>
          <a:p>
            <a:pPr marL="0" indent="0">
              <a:buNone/>
            </a:pPr>
            <a:r>
              <a:rPr lang="en-US" dirty="0"/>
              <a:t>SIGCONT	18	Continue executing, if stopped </a:t>
            </a:r>
          </a:p>
          <a:p>
            <a:pPr marL="0" indent="0">
              <a:buNone/>
            </a:pPr>
            <a:r>
              <a:rPr lang="en-US" dirty="0"/>
              <a:t>SIGSTOP	19	Stop executing (can't be caught or ignored) </a:t>
            </a:r>
          </a:p>
          <a:p>
            <a:pPr marL="0" indent="0">
              <a:buNone/>
            </a:pPr>
            <a:r>
              <a:rPr lang="en-US" dirty="0"/>
              <a:t>SIGTSTP	20	Terminal stop signal </a:t>
            </a:r>
          </a:p>
          <a:p>
            <a:pPr marL="0" indent="0">
              <a:buNone/>
            </a:pPr>
            <a:r>
              <a:rPr lang="en-US" dirty="0"/>
              <a:t>SIGTTIN	21	Background process trying to read, from TTY </a:t>
            </a:r>
          </a:p>
          <a:p>
            <a:pPr marL="0" indent="0">
              <a:buNone/>
            </a:pPr>
            <a:r>
              <a:rPr lang="en-US" dirty="0"/>
              <a:t>SIGTTOU	22	Background process trying to write, to TTY </a:t>
            </a:r>
          </a:p>
          <a:p>
            <a:pPr marL="0" indent="0">
              <a:buNone/>
            </a:pPr>
            <a:r>
              <a:rPr lang="en-US" dirty="0"/>
              <a:t>SIGURG	23	Urgent condition on socket </a:t>
            </a:r>
          </a:p>
          <a:p>
            <a:pPr marL="0" indent="0">
              <a:buNone/>
            </a:pPr>
            <a:r>
              <a:rPr lang="en-US" dirty="0"/>
              <a:t>SIGXCPU	24	CPU limit exceeded </a:t>
            </a:r>
          </a:p>
          <a:p>
            <a:pPr marL="0" indent="0">
              <a:buNone/>
            </a:pPr>
            <a:r>
              <a:rPr lang="en-US" dirty="0"/>
              <a:t>SIGXFSZ	25	File size limit exceeded </a:t>
            </a:r>
          </a:p>
          <a:p>
            <a:pPr marL="0" indent="0">
              <a:buNone/>
            </a:pPr>
            <a:r>
              <a:rPr lang="en-US" dirty="0"/>
              <a:t>SIGVTALRM	26	Virtual alarm clock </a:t>
            </a:r>
          </a:p>
          <a:p>
            <a:pPr marL="0" indent="0">
              <a:buNone/>
            </a:pPr>
            <a:r>
              <a:rPr lang="en-US" dirty="0"/>
              <a:t>SIGPROF	27	Profiling alarm clock </a:t>
            </a:r>
          </a:p>
          <a:p>
            <a:pPr marL="0" indent="0">
              <a:buNone/>
            </a:pPr>
            <a:r>
              <a:rPr lang="en-US" dirty="0"/>
              <a:t>SIGWINCH	28	Window size change</a:t>
            </a:r>
          </a:p>
          <a:p>
            <a:pPr marL="0" indent="0">
              <a:buNone/>
            </a:pPr>
            <a:r>
              <a:rPr lang="en-US" dirty="0"/>
              <a:t>SIGIO	29	I/O now possible </a:t>
            </a:r>
          </a:p>
          <a:p>
            <a:pPr marL="0" indent="0">
              <a:buNone/>
            </a:pPr>
            <a:r>
              <a:rPr lang="en-US" dirty="0"/>
              <a:t>SIGPWR	30	Power failure restart</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62</a:t>
            </a:fld>
            <a:endParaRPr lang="en-US"/>
          </a:p>
        </p:txBody>
      </p:sp>
      <p:sp>
        <p:nvSpPr>
          <p:cNvPr id="6" name="Text Placeholder 5"/>
          <p:cNvSpPr>
            <a:spLocks noGrp="1"/>
          </p:cNvSpPr>
          <p:nvPr>
            <p:ph type="body" sz="quarter" idx="13"/>
          </p:nvPr>
        </p:nvSpPr>
        <p:spPr/>
        <p:txBody>
          <a:bodyPr/>
          <a:lstStyle/>
          <a:p>
            <a:r>
              <a:rPr lang="en-US" dirty="0"/>
              <a:t>Slide by Bohn</a:t>
            </a:r>
          </a:p>
        </p:txBody>
      </p:sp>
      <p:sp>
        <p:nvSpPr>
          <p:cNvPr id="11" name="Rectangle 10"/>
          <p:cNvSpPr/>
          <p:nvPr/>
        </p:nvSpPr>
        <p:spPr>
          <a:xfrm>
            <a:off x="61722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643B46-F048-7A40-990F-A346256D0C03}"/>
              </a:ext>
            </a:extLst>
          </p:cNvPr>
          <p:cNvSpPr/>
          <p:nvPr/>
        </p:nvSpPr>
        <p:spPr>
          <a:xfrm>
            <a:off x="685800" y="2276369"/>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60ECE8-94C5-D44F-938A-79101F8121BA}"/>
              </a:ext>
            </a:extLst>
          </p:cNvPr>
          <p:cNvSpPr/>
          <p:nvPr/>
        </p:nvSpPr>
        <p:spPr>
          <a:xfrm>
            <a:off x="6858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733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8B40D-C71C-0540-BCEC-8ABFBC4DF067}"/>
              </a:ext>
            </a:extLst>
          </p:cNvPr>
          <p:cNvSpPr>
            <a:spLocks noGrp="1"/>
          </p:cNvSpPr>
          <p:nvPr>
            <p:ph type="title"/>
          </p:nvPr>
        </p:nvSpPr>
        <p:spPr/>
        <p:txBody>
          <a:bodyPr/>
          <a:lstStyle/>
          <a:p>
            <a:r>
              <a:rPr lang="en-US" dirty="0"/>
              <a:t>But… </a:t>
            </a:r>
            <a:r>
              <a:rPr lang="en-US" i="1" dirty="0"/>
              <a:t>how?</a:t>
            </a:r>
            <a:br>
              <a:rPr lang="en-US" i="1" dirty="0"/>
            </a:br>
            <a:r>
              <a:rPr lang="en-US" dirty="0"/>
              <a:t>What calls the other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4063745-8F9B-9744-B89E-9062352E704F}"/>
              </a:ext>
            </a:extLst>
          </p:cNvPr>
          <p:cNvPicPr>
            <a:picLocks noChangeAspect="1"/>
          </p:cNvPicPr>
          <p:nvPr/>
        </p:nvPicPr>
        <p:blipFill>
          <a:blip r:embed="rId2"/>
          <a:stretch>
            <a:fillRect/>
          </a:stretch>
        </p:blipFill>
        <p:spPr>
          <a:xfrm>
            <a:off x="6817447" y="3801796"/>
            <a:ext cx="1116037" cy="892829"/>
          </a:xfrm>
          <a:prstGeom prst="rect">
            <a:avLst/>
          </a:prstGeom>
        </p:spPr>
      </p:pic>
      <p:pic>
        <p:nvPicPr>
          <p:cNvPr id="11" name="Picture 10">
            <a:extLst>
              <a:ext uri="{FF2B5EF4-FFF2-40B4-BE49-F238E27FC236}">
                <a16:creationId xmlns:a16="http://schemas.microsoft.com/office/drawing/2014/main" id="{F915A6EE-F2D7-574C-A574-70D32691BC5B}"/>
              </a:ext>
            </a:extLst>
          </p:cNvPr>
          <p:cNvPicPr>
            <a:picLocks noChangeAspect="1"/>
          </p:cNvPicPr>
          <p:nvPr/>
        </p:nvPicPr>
        <p:blipFill>
          <a:blip r:embed="rId3"/>
          <a:stretch>
            <a:fillRect/>
          </a:stretch>
        </p:blipFill>
        <p:spPr>
          <a:xfrm>
            <a:off x="3342880" y="2245037"/>
            <a:ext cx="1596791" cy="3828863"/>
          </a:xfrm>
          <a:prstGeom prst="rect">
            <a:avLst/>
          </a:prstGeom>
        </p:spPr>
      </p:pic>
      <p:sp>
        <p:nvSpPr>
          <p:cNvPr id="12" name="Down Arrow 11">
            <a:extLst>
              <a:ext uri="{FF2B5EF4-FFF2-40B4-BE49-F238E27FC236}">
                <a16:creationId xmlns:a16="http://schemas.microsoft.com/office/drawing/2014/main" id="{F3833539-E8D9-AE4E-ABF1-323F865BEAE4}"/>
              </a:ext>
            </a:extLst>
          </p:cNvPr>
          <p:cNvSpPr/>
          <p:nvPr/>
        </p:nvSpPr>
        <p:spPr>
          <a:xfrm>
            <a:off x="4023209" y="2134977"/>
            <a:ext cx="236132" cy="166681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15E74891-2DE9-024E-BE3A-2BB0DC65694C}"/>
              </a:ext>
            </a:extLst>
          </p:cNvPr>
          <p:cNvSpPr txBox="1"/>
          <p:nvPr/>
        </p:nvSpPr>
        <p:spPr>
          <a:xfrm>
            <a:off x="3298929" y="1690688"/>
            <a:ext cx="1684692" cy="461665"/>
          </a:xfrm>
          <a:prstGeom prst="rect">
            <a:avLst/>
          </a:prstGeom>
          <a:noFill/>
        </p:spPr>
        <p:txBody>
          <a:bodyPr wrap="none" rtlCol="0">
            <a:spAutoFit/>
          </a:bodyPr>
          <a:lstStyle/>
          <a:p>
            <a:pPr algn="ctr"/>
            <a:r>
              <a:rPr lang="en-US" sz="2400" dirty="0"/>
              <a:t>control flow</a:t>
            </a:r>
          </a:p>
        </p:txBody>
      </p:sp>
      <p:cxnSp>
        <p:nvCxnSpPr>
          <p:cNvPr id="14" name="Straight Arrow Connector 13">
            <a:extLst>
              <a:ext uri="{FF2B5EF4-FFF2-40B4-BE49-F238E27FC236}">
                <a16:creationId xmlns:a16="http://schemas.microsoft.com/office/drawing/2014/main" id="{E163B37E-AF52-904F-A5C1-5A6F2B25331C}"/>
              </a:ext>
            </a:extLst>
          </p:cNvPr>
          <p:cNvCxnSpPr>
            <a:cxnSpLocks/>
            <a:stCxn id="12" idx="2"/>
            <a:endCxn id="10" idx="0"/>
          </p:cNvCxnSpPr>
          <p:nvPr/>
        </p:nvCxnSpPr>
        <p:spPr>
          <a:xfrm>
            <a:off x="4141275" y="3801796"/>
            <a:ext cx="3234190"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CCDE9155-E839-1D44-95B8-1179F2E81862}"/>
              </a:ext>
            </a:extLst>
          </p:cNvPr>
          <p:cNvSpPr txBox="1"/>
          <p:nvPr/>
        </p:nvSpPr>
        <p:spPr>
          <a:xfrm>
            <a:off x="5924401" y="1762287"/>
            <a:ext cx="2314223" cy="461665"/>
          </a:xfrm>
          <a:prstGeom prst="rect">
            <a:avLst/>
          </a:prstGeom>
          <a:noFill/>
        </p:spPr>
        <p:txBody>
          <a:bodyPr wrap="none" rtlCol="0">
            <a:spAutoFit/>
          </a:bodyPr>
          <a:lstStyle/>
          <a:p>
            <a:r>
              <a:rPr lang="en-US" sz="2400" b="1" dirty="0">
                <a:solidFill>
                  <a:srgbClr val="7030A0"/>
                </a:solidFill>
              </a:rPr>
              <a:t>Exception occurs</a:t>
            </a:r>
          </a:p>
        </p:txBody>
      </p:sp>
      <p:sp>
        <p:nvSpPr>
          <p:cNvPr id="16" name="TextBox 15">
            <a:extLst>
              <a:ext uri="{FF2B5EF4-FFF2-40B4-BE49-F238E27FC236}">
                <a16:creationId xmlns:a16="http://schemas.microsoft.com/office/drawing/2014/main" id="{FEF5B513-0ABF-644F-8A82-FEBE986A0712}"/>
              </a:ext>
            </a:extLst>
          </p:cNvPr>
          <p:cNvSpPr txBox="1"/>
          <p:nvPr/>
        </p:nvSpPr>
        <p:spPr>
          <a:xfrm>
            <a:off x="2516799" y="2245037"/>
            <a:ext cx="825867" cy="830998"/>
          </a:xfrm>
          <a:prstGeom prst="rect">
            <a:avLst/>
          </a:prstGeom>
          <a:noFill/>
        </p:spPr>
        <p:txBody>
          <a:bodyPr wrap="none" rtlCol="0">
            <a:spAutoFit/>
          </a:bodyPr>
          <a:lstStyle/>
          <a:p>
            <a:pPr algn="r"/>
            <a:r>
              <a:rPr lang="en-US" sz="2400" dirty="0"/>
              <a:t>User</a:t>
            </a:r>
            <a:br>
              <a:rPr lang="en-US" sz="2400" dirty="0"/>
            </a:br>
            <a:r>
              <a:rPr lang="en-US" sz="2400" dirty="0"/>
              <a:t>Code</a:t>
            </a:r>
          </a:p>
        </p:txBody>
      </p:sp>
      <p:sp>
        <p:nvSpPr>
          <p:cNvPr id="17" name="TextBox 16">
            <a:extLst>
              <a:ext uri="{FF2B5EF4-FFF2-40B4-BE49-F238E27FC236}">
                <a16:creationId xmlns:a16="http://schemas.microsoft.com/office/drawing/2014/main" id="{9A81CC7C-D08D-004C-836E-AFEC1D6CD4AF}"/>
              </a:ext>
            </a:extLst>
          </p:cNvPr>
          <p:cNvSpPr txBox="1"/>
          <p:nvPr/>
        </p:nvSpPr>
        <p:spPr>
          <a:xfrm>
            <a:off x="7933484" y="3722564"/>
            <a:ext cx="1402692" cy="830998"/>
          </a:xfrm>
          <a:prstGeom prst="rect">
            <a:avLst/>
          </a:prstGeom>
          <a:noFill/>
        </p:spPr>
        <p:txBody>
          <a:bodyPr wrap="none" rtlCol="0">
            <a:spAutoFit/>
          </a:bodyPr>
          <a:lstStyle/>
          <a:p>
            <a:r>
              <a:rPr lang="en-US" sz="2400" dirty="0"/>
              <a:t>Exception</a:t>
            </a:r>
            <a:br>
              <a:rPr lang="en-US" sz="2400" dirty="0"/>
            </a:br>
            <a:r>
              <a:rPr lang="en-US" sz="2400" dirty="0"/>
              <a:t>Handler</a:t>
            </a:r>
          </a:p>
        </p:txBody>
      </p:sp>
      <p:cxnSp>
        <p:nvCxnSpPr>
          <p:cNvPr id="18" name="Straight Arrow Connector 17">
            <a:extLst>
              <a:ext uri="{FF2B5EF4-FFF2-40B4-BE49-F238E27FC236}">
                <a16:creationId xmlns:a16="http://schemas.microsoft.com/office/drawing/2014/main" id="{97F8A80E-3B26-474F-8EEC-188DE7D45133}"/>
              </a:ext>
            </a:extLst>
          </p:cNvPr>
          <p:cNvCxnSpPr>
            <a:cxnSpLocks/>
            <a:endCxn id="19" idx="0"/>
          </p:cNvCxnSpPr>
          <p:nvPr/>
        </p:nvCxnSpPr>
        <p:spPr>
          <a:xfrm flipH="1">
            <a:off x="4141275" y="4361354"/>
            <a:ext cx="3234190" cy="73406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B85A6694-45DC-FF48-935C-570ADCFDF9A8}"/>
              </a:ext>
            </a:extLst>
          </p:cNvPr>
          <p:cNvSpPr/>
          <p:nvPr/>
        </p:nvSpPr>
        <p:spPr>
          <a:xfrm>
            <a:off x="4023209" y="5095418"/>
            <a:ext cx="236132" cy="355822"/>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own Arrow 19">
            <a:extLst>
              <a:ext uri="{FF2B5EF4-FFF2-40B4-BE49-F238E27FC236}">
                <a16:creationId xmlns:a16="http://schemas.microsoft.com/office/drawing/2014/main" id="{9E7AD10E-DC25-DD4B-A9FC-858786D9BC3F}"/>
              </a:ext>
            </a:extLst>
          </p:cNvPr>
          <p:cNvSpPr/>
          <p:nvPr/>
        </p:nvSpPr>
        <p:spPr>
          <a:xfrm>
            <a:off x="7257399" y="3882184"/>
            <a:ext cx="222900" cy="45661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5290B041-C9C6-F54F-AA93-2AAE96166604}"/>
              </a:ext>
            </a:extLst>
          </p:cNvPr>
          <p:cNvSpPr txBox="1"/>
          <p:nvPr/>
        </p:nvSpPr>
        <p:spPr>
          <a:xfrm>
            <a:off x="5931402" y="2166338"/>
            <a:ext cx="2874891" cy="461665"/>
          </a:xfrm>
          <a:prstGeom prst="rect">
            <a:avLst/>
          </a:prstGeom>
          <a:noFill/>
        </p:spPr>
        <p:txBody>
          <a:bodyPr wrap="none" rtlCol="0">
            <a:spAutoFit/>
          </a:bodyPr>
          <a:lstStyle/>
          <a:p>
            <a:r>
              <a:rPr lang="en-US" sz="2400" dirty="0">
                <a:solidFill>
                  <a:srgbClr val="7030A0"/>
                </a:solidFill>
              </a:rPr>
              <a:t>Signal sent to process</a:t>
            </a:r>
          </a:p>
        </p:txBody>
      </p:sp>
      <p:sp>
        <p:nvSpPr>
          <p:cNvPr id="29" name="TextBox 28">
            <a:extLst>
              <a:ext uri="{FF2B5EF4-FFF2-40B4-BE49-F238E27FC236}">
                <a16:creationId xmlns:a16="http://schemas.microsoft.com/office/drawing/2014/main" id="{6805FDAE-C133-FA43-820C-3E240C9F4787}"/>
              </a:ext>
            </a:extLst>
          </p:cNvPr>
          <p:cNvSpPr txBox="1"/>
          <p:nvPr/>
        </p:nvSpPr>
        <p:spPr>
          <a:xfrm>
            <a:off x="6007100" y="2614370"/>
            <a:ext cx="5577874" cy="461665"/>
          </a:xfrm>
          <a:prstGeom prst="rect">
            <a:avLst/>
          </a:prstGeom>
          <a:noFill/>
        </p:spPr>
        <p:txBody>
          <a:bodyPr wrap="none" rtlCol="0">
            <a:spAutoFit/>
          </a:bodyPr>
          <a:lstStyle/>
          <a:p>
            <a:r>
              <a:rPr lang="en-US" sz="2400" dirty="0">
                <a:solidFill>
                  <a:srgbClr val="7030A0"/>
                </a:solidFill>
              </a:rPr>
              <a:t>Signal handler (default or custom) executes</a:t>
            </a:r>
          </a:p>
        </p:txBody>
      </p:sp>
      <p:sp>
        <p:nvSpPr>
          <p:cNvPr id="30" name="TextBox 29">
            <a:extLst>
              <a:ext uri="{FF2B5EF4-FFF2-40B4-BE49-F238E27FC236}">
                <a16:creationId xmlns:a16="http://schemas.microsoft.com/office/drawing/2014/main" id="{F364A458-7B59-B64F-A4AC-B40071FF9B74}"/>
              </a:ext>
            </a:extLst>
          </p:cNvPr>
          <p:cNvSpPr txBox="1"/>
          <p:nvPr/>
        </p:nvSpPr>
        <p:spPr>
          <a:xfrm>
            <a:off x="6007100" y="2984067"/>
            <a:ext cx="4909677" cy="830998"/>
          </a:xfrm>
          <a:prstGeom prst="rect">
            <a:avLst/>
          </a:prstGeom>
          <a:noFill/>
        </p:spPr>
        <p:txBody>
          <a:bodyPr wrap="none" rtlCol="0">
            <a:spAutoFit/>
          </a:bodyPr>
          <a:lstStyle/>
          <a:p>
            <a:r>
              <a:rPr lang="en-US" sz="2400" dirty="0">
                <a:solidFill>
                  <a:srgbClr val="7030A0"/>
                </a:solidFill>
              </a:rPr>
              <a:t>Control resumes unless signal handler</a:t>
            </a:r>
            <a:br>
              <a:rPr lang="en-US" sz="2400" dirty="0">
                <a:solidFill>
                  <a:srgbClr val="7030A0"/>
                </a:solidFill>
              </a:rPr>
            </a:br>
            <a:r>
              <a:rPr lang="en-US" sz="2400" dirty="0">
                <a:solidFill>
                  <a:srgbClr val="7030A0"/>
                </a:solidFill>
              </a:rPr>
              <a:t>	terminated process</a:t>
            </a:r>
          </a:p>
        </p:txBody>
      </p:sp>
      <p:cxnSp>
        <p:nvCxnSpPr>
          <p:cNvPr id="25" name="Straight Arrow Connector 24">
            <a:extLst>
              <a:ext uri="{FF2B5EF4-FFF2-40B4-BE49-F238E27FC236}">
                <a16:creationId xmlns:a16="http://schemas.microsoft.com/office/drawing/2014/main" id="{BB96193D-A746-4D44-8F2F-15401D507667}"/>
              </a:ext>
            </a:extLst>
          </p:cNvPr>
          <p:cNvCxnSpPr>
            <a:cxnSpLocks/>
            <a:stCxn id="19" idx="2"/>
          </p:cNvCxnSpPr>
          <p:nvPr/>
        </p:nvCxnSpPr>
        <p:spPr>
          <a:xfrm flipV="1">
            <a:off x="4141275" y="4507211"/>
            <a:ext cx="3234190" cy="94402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36C03E5-E1CC-C147-81B9-E46F670F36E6}"/>
              </a:ext>
            </a:extLst>
          </p:cNvPr>
          <p:cNvSpPr txBox="1"/>
          <p:nvPr/>
        </p:nvSpPr>
        <p:spPr>
          <a:xfrm>
            <a:off x="1720826" y="4728386"/>
            <a:ext cx="1587935" cy="1200329"/>
          </a:xfrm>
          <a:prstGeom prst="rect">
            <a:avLst/>
          </a:prstGeom>
          <a:noFill/>
        </p:spPr>
        <p:txBody>
          <a:bodyPr wrap="none" rtlCol="0">
            <a:spAutoFit/>
          </a:bodyPr>
          <a:lstStyle/>
          <a:p>
            <a:pPr algn="r"/>
            <a:r>
              <a:rPr lang="en-US" sz="2400" dirty="0"/>
              <a:t>Signal</a:t>
            </a:r>
          </a:p>
          <a:p>
            <a:pPr algn="r"/>
            <a:r>
              <a:rPr lang="en-US" sz="2400" dirty="0"/>
              <a:t>Handler</a:t>
            </a:r>
          </a:p>
          <a:p>
            <a:pPr algn="r"/>
            <a:r>
              <a:rPr lang="en-US" sz="2400" dirty="0"/>
              <a:t>(user code)</a:t>
            </a:r>
          </a:p>
        </p:txBody>
      </p:sp>
      <p:cxnSp>
        <p:nvCxnSpPr>
          <p:cNvPr id="32" name="Straight Arrow Connector 31">
            <a:extLst>
              <a:ext uri="{FF2B5EF4-FFF2-40B4-BE49-F238E27FC236}">
                <a16:creationId xmlns:a16="http://schemas.microsoft.com/office/drawing/2014/main" id="{AEF8F266-83BD-E043-B54F-2E939959CFE5}"/>
              </a:ext>
            </a:extLst>
          </p:cNvPr>
          <p:cNvCxnSpPr>
            <a:cxnSpLocks/>
            <a:stCxn id="10" idx="2"/>
          </p:cNvCxnSpPr>
          <p:nvPr/>
        </p:nvCxnSpPr>
        <p:spPr>
          <a:xfrm flipH="1" flipV="1">
            <a:off x="4141275" y="3847004"/>
            <a:ext cx="3234191" cy="847621"/>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Down Arrow 35">
            <a:extLst>
              <a:ext uri="{FF2B5EF4-FFF2-40B4-BE49-F238E27FC236}">
                <a16:creationId xmlns:a16="http://schemas.microsoft.com/office/drawing/2014/main" id="{21562172-15E4-8445-BEE1-DAD6E66599F2}"/>
              </a:ext>
            </a:extLst>
          </p:cNvPr>
          <p:cNvSpPr/>
          <p:nvPr/>
        </p:nvSpPr>
        <p:spPr>
          <a:xfrm>
            <a:off x="4023209" y="3879404"/>
            <a:ext cx="236132" cy="627807"/>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26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2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1000"/>
                                        <p:tgtEl>
                                          <p:spTgt spid="1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par>
                                <p:cTn id="48" presetID="22" presetClass="entr" presetSubtype="2"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animBg="1"/>
      <p:bldP spid="20" grpId="0" animBg="1"/>
      <p:bldP spid="21" grpId="0"/>
      <p:bldP spid="29" grpId="0"/>
      <p:bldP spid="30" grpId="0"/>
      <p:bldP spid="28" grpId="0"/>
      <p:bldP spid="3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But… </a:t>
            </a:r>
            <a:r>
              <a:rPr lang="en-US" i="1" dirty="0"/>
              <a:t>how?</a:t>
            </a:r>
            <a:br>
              <a:rPr lang="en-US" dirty="0"/>
            </a:br>
            <a:r>
              <a:rPr lang="en-US" dirty="0"/>
              <a:t>Why isn’t </a:t>
            </a:r>
            <a:r>
              <a:rPr lang="en-US" dirty="0" err="1"/>
              <a:t>count_loop_iterations</a:t>
            </a:r>
            <a:r>
              <a:rPr lang="en-US" dirty="0"/>
              <a:t> affected?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F3868B35-DCD0-9142-98A0-CB938292273F}"/>
              </a:ext>
            </a:extLst>
          </p:cNvPr>
          <p:cNvPicPr>
            <a:picLocks noChangeAspect="1"/>
          </p:cNvPicPr>
          <p:nvPr/>
        </p:nvPicPr>
        <p:blipFill>
          <a:blip r:embed="rId3"/>
          <a:stretch>
            <a:fillRect/>
          </a:stretch>
        </p:blipFill>
        <p:spPr>
          <a:xfrm>
            <a:off x="5825665" y="3685560"/>
            <a:ext cx="998688" cy="843671"/>
          </a:xfrm>
          <a:prstGeom prst="rect">
            <a:avLst/>
          </a:prstGeom>
        </p:spPr>
      </p:pic>
      <p:pic>
        <p:nvPicPr>
          <p:cNvPr id="11" name="Picture 10">
            <a:extLst>
              <a:ext uri="{FF2B5EF4-FFF2-40B4-BE49-F238E27FC236}">
                <a16:creationId xmlns:a16="http://schemas.microsoft.com/office/drawing/2014/main" id="{46C7902F-A691-914C-82BD-FBB13C44EFA7}"/>
              </a:ext>
            </a:extLst>
          </p:cNvPr>
          <p:cNvPicPr>
            <a:picLocks noChangeAspect="1"/>
          </p:cNvPicPr>
          <p:nvPr/>
        </p:nvPicPr>
        <p:blipFill>
          <a:blip r:embed="rId4"/>
          <a:stretch>
            <a:fillRect/>
          </a:stretch>
        </p:blipFill>
        <p:spPr>
          <a:xfrm>
            <a:off x="2716440" y="2214515"/>
            <a:ext cx="1428892" cy="3618049"/>
          </a:xfrm>
          <a:prstGeom prst="rect">
            <a:avLst/>
          </a:prstGeom>
        </p:spPr>
      </p:pic>
      <p:sp>
        <p:nvSpPr>
          <p:cNvPr id="12" name="Down Arrow 11">
            <a:extLst>
              <a:ext uri="{FF2B5EF4-FFF2-40B4-BE49-F238E27FC236}">
                <a16:creationId xmlns:a16="http://schemas.microsoft.com/office/drawing/2014/main" id="{2E02B174-488E-DC46-9955-4C18732B1007}"/>
              </a:ext>
            </a:extLst>
          </p:cNvPr>
          <p:cNvSpPr/>
          <p:nvPr/>
        </p:nvSpPr>
        <p:spPr>
          <a:xfrm>
            <a:off x="3325234" y="2110515"/>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3EBA0D-89AE-6941-B199-6658D5E716EA}"/>
              </a:ext>
            </a:extLst>
          </p:cNvPr>
          <p:cNvSpPr txBox="1"/>
          <p:nvPr/>
        </p:nvSpPr>
        <p:spPr>
          <a:xfrm>
            <a:off x="2620255" y="1690688"/>
            <a:ext cx="1621262" cy="471827"/>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54FAF810-A38B-DF42-B57E-AD917CC8E285}"/>
              </a:ext>
            </a:extLst>
          </p:cNvPr>
          <p:cNvCxnSpPr>
            <a:cxnSpLocks/>
            <a:stCxn id="12" idx="2"/>
            <a:endCxn id="10" idx="0"/>
          </p:cNvCxnSpPr>
          <p:nvPr/>
        </p:nvCxnSpPr>
        <p:spPr>
          <a:xfrm>
            <a:off x="3430886" y="3685560"/>
            <a:ext cx="2894123"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146262A9-E9FA-624C-818C-592AF3861384}"/>
              </a:ext>
            </a:extLst>
          </p:cNvPr>
          <p:cNvSpPr txBox="1"/>
          <p:nvPr/>
        </p:nvSpPr>
        <p:spPr>
          <a:xfrm>
            <a:off x="4231898" y="3271981"/>
            <a:ext cx="1347976" cy="471827"/>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7A916E6A-7712-914C-AE76-E0903105B42A}"/>
              </a:ext>
            </a:extLst>
          </p:cNvPr>
          <p:cNvSpPr txBox="1"/>
          <p:nvPr/>
        </p:nvSpPr>
        <p:spPr>
          <a:xfrm>
            <a:off x="1909108" y="2214515"/>
            <a:ext cx="807141" cy="825697"/>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F08DE20E-A628-144B-83A6-5028F174ECEF}"/>
              </a:ext>
            </a:extLst>
          </p:cNvPr>
          <p:cNvSpPr txBox="1"/>
          <p:nvPr/>
        </p:nvSpPr>
        <p:spPr>
          <a:xfrm>
            <a:off x="5168168" y="3675379"/>
            <a:ext cx="786434" cy="646331"/>
          </a:xfrm>
          <a:prstGeom prst="rect">
            <a:avLst/>
          </a:prstGeom>
          <a:noFill/>
        </p:spPr>
        <p:txBody>
          <a:bodyPr wrap="none" rtlCol="0">
            <a:spAutoFit/>
          </a:bodyPr>
          <a:lstStyle/>
          <a:p>
            <a:r>
              <a:rPr lang="en-US" dirty="0"/>
              <a:t>Kernel</a:t>
            </a:r>
          </a:p>
          <a:p>
            <a:r>
              <a:rPr lang="en-US" dirty="0"/>
              <a:t>Code</a:t>
            </a:r>
          </a:p>
        </p:txBody>
      </p:sp>
      <p:cxnSp>
        <p:nvCxnSpPr>
          <p:cNvPr id="18" name="Straight Arrow Connector 17">
            <a:extLst>
              <a:ext uri="{FF2B5EF4-FFF2-40B4-BE49-F238E27FC236}">
                <a16:creationId xmlns:a16="http://schemas.microsoft.com/office/drawing/2014/main" id="{395E7FD0-6683-7245-82E9-EF45CCCF97FE}"/>
              </a:ext>
            </a:extLst>
          </p:cNvPr>
          <p:cNvCxnSpPr>
            <a:cxnSpLocks/>
            <a:stCxn id="10" idx="2"/>
            <a:endCxn id="19" idx="0"/>
          </p:cNvCxnSpPr>
          <p:nvPr/>
        </p:nvCxnSpPr>
        <p:spPr>
          <a:xfrm flipH="1" flipV="1">
            <a:off x="3430886" y="3781084"/>
            <a:ext cx="2894123" cy="74814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AE917E14-7CB2-FC46-B51B-DA5EAC871ED5}"/>
              </a:ext>
            </a:extLst>
          </p:cNvPr>
          <p:cNvSpPr/>
          <p:nvPr/>
        </p:nvSpPr>
        <p:spPr>
          <a:xfrm>
            <a:off x="3325234" y="3781084"/>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6922483E-4A07-4447-BC80-D33ED9180702}"/>
              </a:ext>
            </a:extLst>
          </p:cNvPr>
          <p:cNvSpPr/>
          <p:nvPr/>
        </p:nvSpPr>
        <p:spPr>
          <a:xfrm>
            <a:off x="6219357" y="3761522"/>
            <a:ext cx="211303" cy="7677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1D4B6D-8044-924E-B42D-144CC4E7AC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3034" y="4686835"/>
            <a:ext cx="3987800" cy="1231663"/>
          </a:xfrm>
          <a:prstGeom prst="rect">
            <a:avLst/>
          </a:prstGeom>
        </p:spPr>
      </p:pic>
      <p:pic>
        <p:nvPicPr>
          <p:cNvPr id="22" name="Picture 21">
            <a:extLst>
              <a:ext uri="{FF2B5EF4-FFF2-40B4-BE49-F238E27FC236}">
                <a16:creationId xmlns:a16="http://schemas.microsoft.com/office/drawing/2014/main" id="{11C6D08E-CAB2-BB4E-B820-F2B5C9F5BC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13034" y="1769580"/>
            <a:ext cx="3987800" cy="1715566"/>
          </a:xfrm>
          <a:prstGeom prst="rect">
            <a:avLst/>
          </a:prstGeom>
        </p:spPr>
      </p:pic>
      <p:pic>
        <p:nvPicPr>
          <p:cNvPr id="23" name="Picture 22">
            <a:extLst>
              <a:ext uri="{FF2B5EF4-FFF2-40B4-BE49-F238E27FC236}">
                <a16:creationId xmlns:a16="http://schemas.microsoft.com/office/drawing/2014/main" id="{8E25A2BF-91FD-F349-9C02-8A8D73C2A59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592"/>
          <a:stretch/>
        </p:blipFill>
        <p:spPr>
          <a:xfrm>
            <a:off x="7313034" y="4321710"/>
            <a:ext cx="3987800" cy="365125"/>
          </a:xfrm>
          <a:prstGeom prst="rect">
            <a:avLst/>
          </a:prstGeom>
        </p:spPr>
      </p:pic>
      <p:sp>
        <p:nvSpPr>
          <p:cNvPr id="24" name="Rectangle 23">
            <a:extLst>
              <a:ext uri="{FF2B5EF4-FFF2-40B4-BE49-F238E27FC236}">
                <a16:creationId xmlns:a16="http://schemas.microsoft.com/office/drawing/2014/main" id="{C711A24C-6C06-3842-A070-BB30ECE56097}"/>
              </a:ext>
            </a:extLst>
          </p:cNvPr>
          <p:cNvSpPr/>
          <p:nvPr/>
        </p:nvSpPr>
        <p:spPr>
          <a:xfrm>
            <a:off x="5168168" y="6198745"/>
            <a:ext cx="6273800" cy="276999"/>
          </a:xfrm>
          <a:prstGeom prst="rect">
            <a:avLst/>
          </a:prstGeom>
        </p:spPr>
        <p:txBody>
          <a:bodyPr wrap="square">
            <a:spAutoFit/>
          </a:bodyPr>
          <a:lstStyle/>
          <a:p>
            <a:r>
              <a:rPr lang="en-US" sz="1200" dirty="0"/>
              <a:t>https://</a:t>
            </a:r>
            <a:r>
              <a:rPr lang="en-US" sz="1200" dirty="0" err="1"/>
              <a:t>git.kernel.org</a:t>
            </a:r>
            <a:r>
              <a:rPr lang="en-US" sz="1200" dirty="0"/>
              <a:t>/pub/</a:t>
            </a:r>
            <a:r>
              <a:rPr lang="en-US" sz="1200" dirty="0" err="1"/>
              <a:t>scm</a:t>
            </a:r>
            <a:r>
              <a:rPr lang="en-US" sz="1200" dirty="0"/>
              <a:t>/</a:t>
            </a:r>
            <a:r>
              <a:rPr lang="en-US" sz="1200" dirty="0" err="1"/>
              <a:t>linux</a:t>
            </a:r>
            <a:r>
              <a:rPr lang="en-US" sz="1200" dirty="0"/>
              <a:t>/kernel/git/</a:t>
            </a:r>
            <a:r>
              <a:rPr lang="en-US" sz="1200" dirty="0" err="1"/>
              <a:t>torvalds</a:t>
            </a:r>
            <a:r>
              <a:rPr lang="en-US" sz="1200" dirty="0"/>
              <a:t>/</a:t>
            </a:r>
            <a:r>
              <a:rPr lang="en-US" sz="1200" dirty="0" err="1"/>
              <a:t>linux.git</a:t>
            </a:r>
            <a:r>
              <a:rPr lang="en-US" sz="1200" dirty="0"/>
              <a:t>/tree/arch/x86/entry/entry_64.S</a:t>
            </a:r>
          </a:p>
        </p:txBody>
      </p:sp>
      <p:sp>
        <p:nvSpPr>
          <p:cNvPr id="25" name="Left Brace 24">
            <a:extLst>
              <a:ext uri="{FF2B5EF4-FFF2-40B4-BE49-F238E27FC236}">
                <a16:creationId xmlns:a16="http://schemas.microsoft.com/office/drawing/2014/main" id="{F01C2771-99D0-F34D-9A8C-FD150A5E3805}"/>
              </a:ext>
            </a:extLst>
          </p:cNvPr>
          <p:cNvSpPr/>
          <p:nvPr/>
        </p:nvSpPr>
        <p:spPr>
          <a:xfrm>
            <a:off x="7035800" y="1769580"/>
            <a:ext cx="277234" cy="1715566"/>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5CA4C806-93EB-5147-93BA-C9934ECC3443}"/>
              </a:ext>
            </a:extLst>
          </p:cNvPr>
          <p:cNvSpPr/>
          <p:nvPr/>
        </p:nvSpPr>
        <p:spPr>
          <a:xfrm>
            <a:off x="7035800" y="4331505"/>
            <a:ext cx="277234" cy="158699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7DE5A0-D823-DC48-9180-3B1081785BEF}"/>
              </a:ext>
            </a:extLst>
          </p:cNvPr>
          <p:cNvCxnSpPr/>
          <p:nvPr/>
        </p:nvCxnSpPr>
        <p:spPr>
          <a:xfrm flipV="1">
            <a:off x="6570800" y="2628900"/>
            <a:ext cx="465000" cy="1152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A6E64F-43B6-6844-93F6-111B345E16C5}"/>
              </a:ext>
            </a:extLst>
          </p:cNvPr>
          <p:cNvCxnSpPr>
            <a:cxnSpLocks/>
          </p:cNvCxnSpPr>
          <p:nvPr/>
        </p:nvCxnSpPr>
        <p:spPr>
          <a:xfrm>
            <a:off x="6597015" y="4366971"/>
            <a:ext cx="449843" cy="758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11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Well, that’s cool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Yes, yes it is</a:t>
            </a:r>
          </a:p>
          <a:p>
            <a:endParaRPr lang="en-US" dirty="0"/>
          </a:p>
          <a:p>
            <a:endParaRPr lang="en-US" dirty="0"/>
          </a:p>
          <a:p>
            <a:r>
              <a:rPr lang="en-US" dirty="0"/>
              <a:t>What about the Arduino Nano?</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95841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lnSpcReduction="10000"/>
          </a:bodyPr>
          <a:lstStyle/>
          <a:p>
            <a:r>
              <a:rPr lang="en-US" dirty="0"/>
              <a:t>We can poll the timer</a:t>
            </a:r>
          </a:p>
          <a:p>
            <a:endParaRPr lang="en-US" dirty="0"/>
          </a:p>
          <a:p>
            <a:r>
              <a:rPr lang="en-US" dirty="0"/>
              <a:t>We can handle timer interrupts</a:t>
            </a:r>
          </a:p>
          <a:p>
            <a:endParaRPr lang="en-US" dirty="0"/>
          </a:p>
          <a:p>
            <a:r>
              <a:rPr lang="en-US" dirty="0"/>
              <a:t>Timer interrupts are more useful than polling the timer</a:t>
            </a:r>
          </a:p>
          <a:p>
            <a:r>
              <a:rPr lang="en-US" dirty="0"/>
              <a:t>Pseudo-real-time clock updates due to </a:t>
            </a:r>
            <a:r>
              <a:rPr lang="en-US" i="1" dirty="0"/>
              <a:t>timer overflow interrupt</a:t>
            </a:r>
            <a:r>
              <a:rPr lang="en-US" dirty="0"/>
              <a:t> from Timer0</a:t>
            </a:r>
          </a:p>
          <a:p>
            <a:endParaRPr lang="en-US" dirty="0"/>
          </a:p>
          <a:p>
            <a:r>
              <a:rPr lang="en-US" dirty="0"/>
              <a:t>Can we write code to track “milliseconds”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64251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br>
              <a:rPr lang="en-US" dirty="0"/>
            </a:br>
            <a:r>
              <a:rPr lang="en-US" dirty="0"/>
              <a:t>(Interrupt Version)</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a:xfrm>
            <a:off x="838200" y="1825625"/>
            <a:ext cx="11353800"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Volatile uint32_t</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Volatile uint8_t</a:t>
            </a:r>
            <a:r>
              <a:rPr lang="en-US" sz="2000" dirty="0">
                <a:latin typeface="Lucida Console" panose="020B0609040504020204" pitchFamily="49" charset="0"/>
              </a:rPr>
              <a:t> *</a:t>
            </a:r>
            <a:r>
              <a:rPr lang="en-US" sz="2000" dirty="0" err="1">
                <a:latin typeface="Lucida Console" panose="020B0609040504020204" pitchFamily="49" charset="0"/>
              </a:rPr>
              <a:t>timer_interrupt_mask</a:t>
            </a:r>
            <a:r>
              <a:rPr lang="en-US" sz="2000" dirty="0">
                <a:latin typeface="Lucida Console" panose="020B0609040504020204" pitchFamily="49" charset="0"/>
              </a:rPr>
              <a:t> =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0x4E</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enable "compare match A" interrupt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compare to 0x80 (halfway between overflows)</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0x30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D12 &amp; D13:  output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B9ACD0FF-0101-3C40-9033-235CA375A434}"/>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3" name="Picture 12">
            <a:extLst>
              <a:ext uri="{FF2B5EF4-FFF2-40B4-BE49-F238E27FC236}">
                <a16:creationId xmlns:a16="http://schemas.microsoft.com/office/drawing/2014/main" id="{4D212026-AE50-1E47-8E7F-5BA83AA6D6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62192" y="4952999"/>
            <a:ext cx="7239000" cy="1358900"/>
          </a:xfrm>
          <a:prstGeom prst="rect">
            <a:avLst/>
          </a:prstGeom>
        </p:spPr>
      </p:pic>
    </p:spTree>
    <p:extLst>
      <p:ext uri="{BB962C8B-B14F-4D97-AF65-F5344CB8AC3E}">
        <p14:creationId xmlns:p14="http://schemas.microsoft.com/office/powerpoint/2010/main" val="646757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a:t>Timer-Blink</a:t>
            </a:r>
            <a:br>
              <a:rPr lang="en-US"/>
            </a:br>
            <a:r>
              <a:rPr lang="en-US"/>
              <a:t>(Interrupt Version)</a:t>
            </a:r>
            <a:endParaRPr lang="en-US" dirty="0"/>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181601" cy="4351338"/>
          </a:xfrm>
        </p:spPr>
        <p:txBody>
          <a:bodyPr>
            <a:normAutofit/>
          </a:bodyPr>
          <a:lstStyle/>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14" name="Rectangle 13">
            <a:extLst>
              <a:ext uri="{FF2B5EF4-FFF2-40B4-BE49-F238E27FC236}">
                <a16:creationId xmlns:a16="http://schemas.microsoft.com/office/drawing/2014/main" id="{47ED84F3-0E38-0542-A9B5-7BE3AE287CF5}"/>
              </a:ext>
            </a:extLst>
          </p:cNvPr>
          <p:cNvSpPr/>
          <p:nvPr/>
        </p:nvSpPr>
        <p:spPr>
          <a:xfrm>
            <a:off x="4910203" y="6173400"/>
            <a:ext cx="65438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interrupt.h</a:t>
            </a:r>
            <a:r>
              <a:rPr lang="en-US" sz="1200" dirty="0"/>
              <a:t>: </a:t>
            </a:r>
            <a:r>
              <a:rPr lang="en-US" sz="1200" dirty="0">
                <a:hlinkClick r:id="rId3"/>
              </a:rPr>
              <a:t>https://www.nongnu.org/avr-libc/user-manual/group__avr__interrupts.html</a:t>
            </a:r>
            <a:endParaRPr lang="en-US" sz="1200" dirty="0"/>
          </a:p>
        </p:txBody>
      </p:sp>
      <p:sp>
        <p:nvSpPr>
          <p:cNvPr id="15" name="Rounded Rectangular Callout 14">
            <a:extLst>
              <a:ext uri="{FF2B5EF4-FFF2-40B4-BE49-F238E27FC236}">
                <a16:creationId xmlns:a16="http://schemas.microsoft.com/office/drawing/2014/main" id="{13F99C18-AD6F-DA47-9244-E119C9A3A85C}"/>
              </a:ext>
            </a:extLst>
          </p:cNvPr>
          <p:cNvSpPr/>
          <p:nvPr/>
        </p:nvSpPr>
        <p:spPr>
          <a:xfrm>
            <a:off x="1938168" y="1581503"/>
            <a:ext cx="3269293" cy="1211381"/>
          </a:xfrm>
          <a:prstGeom prst="wedgeRoundRectCallout">
            <a:avLst>
              <a:gd name="adj1" fmla="val -72950"/>
              <a:gd name="adj2" fmla="val 6892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ISR() – creates interrupt handler for specified interrupt vector </a:t>
            </a:r>
          </a:p>
        </p:txBody>
      </p:sp>
      <p:sp>
        <p:nvSpPr>
          <p:cNvPr id="16" name="Rounded Rectangular Callout 15">
            <a:extLst>
              <a:ext uri="{FF2B5EF4-FFF2-40B4-BE49-F238E27FC236}">
                <a16:creationId xmlns:a16="http://schemas.microsoft.com/office/drawing/2014/main" id="{7EF8B2B5-8424-AA40-9999-2EE3D838E125}"/>
              </a:ext>
            </a:extLst>
          </p:cNvPr>
          <p:cNvSpPr/>
          <p:nvPr/>
        </p:nvSpPr>
        <p:spPr>
          <a:xfrm>
            <a:off x="1551661" y="4971523"/>
            <a:ext cx="3754677" cy="1211381"/>
          </a:xfrm>
          <a:prstGeom prst="wedgeRoundRectCallout">
            <a:avLst>
              <a:gd name="adj1" fmla="val 5666"/>
              <a:gd name="adj2" fmla="val -1833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TIMER0_COMPA_vect “</a:t>
            </a:r>
            <a:r>
              <a:rPr lang="en-US" dirty="0">
                <a:solidFill>
                  <a:srgbClr val="FFFF00"/>
                </a:solidFill>
              </a:rPr>
              <a:t>TimerCounter0 Compare Match A</a:t>
            </a:r>
            <a:r>
              <a:rPr lang="en-US" sz="2400" dirty="0">
                <a:solidFill>
                  <a:srgbClr val="FFFF00"/>
                </a:solidFill>
              </a:rPr>
              <a:t>”</a:t>
            </a:r>
          </a:p>
        </p:txBody>
      </p:sp>
      <p:sp>
        <p:nvSpPr>
          <p:cNvPr id="17" name="Rounded Rectangular Callout 16">
            <a:extLst>
              <a:ext uri="{FF2B5EF4-FFF2-40B4-BE49-F238E27FC236}">
                <a16:creationId xmlns:a16="http://schemas.microsoft.com/office/drawing/2014/main" id="{46013ED4-6556-3041-B019-46CF4E48206B}"/>
              </a:ext>
            </a:extLst>
          </p:cNvPr>
          <p:cNvSpPr/>
          <p:nvPr/>
        </p:nvSpPr>
        <p:spPr>
          <a:xfrm>
            <a:off x="5932089" y="407601"/>
            <a:ext cx="2678512" cy="1211381"/>
          </a:xfrm>
          <a:prstGeom prst="wedgeRoundRectCallout">
            <a:avLst>
              <a:gd name="adj1" fmla="val -87235"/>
              <a:gd name="adj2" fmla="val 183704"/>
              <a:gd name="adj3" fmla="val 16667"/>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ISR() and vectors provided by </a:t>
            </a:r>
            <a:r>
              <a:rPr lang="en-US" sz="2400" dirty="0" err="1">
                <a:solidFill>
                  <a:srgbClr val="002060"/>
                </a:solidFill>
              </a:rPr>
              <a:t>gcc</a:t>
            </a:r>
            <a:endParaRPr lang="en-US" sz="2400" dirty="0">
              <a:solidFill>
                <a:srgbClr val="002060"/>
              </a:solidFill>
            </a:endParaRPr>
          </a:p>
        </p:txBody>
      </p:sp>
    </p:spTree>
    <p:extLst>
      <p:ext uri="{BB962C8B-B14F-4D97-AF65-F5344CB8AC3E}">
        <p14:creationId xmlns:p14="http://schemas.microsoft.com/office/powerpoint/2010/main" val="390527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Can we write code to interrupt every 1.0 second?</a:t>
                </a:r>
              </a:p>
              <a:p>
                <a:r>
                  <a:rPr lang="en-US" dirty="0"/>
                  <a:t>Yes, by resetting counter earlier than natural overflow</a:t>
                </a:r>
              </a:p>
              <a:p>
                <a:r>
                  <a:rPr lang="en-US" dirty="0"/>
                  <a:t>Set </a:t>
                </a:r>
                <a:r>
                  <a:rPr lang="en-US" dirty="0" err="1"/>
                  <a:t>prescaler</a:t>
                </a:r>
                <a:r>
                  <a:rPr lang="en-US" dirty="0"/>
                  <a:t> to 1024: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b="0" i="0" smtClean="0">
                            <a:latin typeface="Cambria Math" panose="02040503050406030204" pitchFamily="18" charset="0"/>
                          </a:rPr>
                          <m:t>102</m:t>
                        </m:r>
                        <m:r>
                          <a:rPr lang="en-US">
                            <a:latin typeface="Cambria Math" panose="02040503050406030204" pitchFamily="18" charset="0"/>
                          </a:rPr>
                          <m:t>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m:t>
                        </m:r>
                        <m:r>
                          <m:rPr>
                            <m:brk m:alnAt="63"/>
                          </m:rPr>
                          <a:rPr lang="en-US" b="0" i="0" smtClean="0">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𝑖𝑛𝑡𝑒𝑟𝑟𝑢𝑝𝑡</m:t>
                                </m:r>
                              </m:num>
                              <m:den>
                                <m:r>
                                  <a:rPr lang="en-US" b="0" i="1" smtClean="0">
                                    <a:latin typeface="Cambria Math" panose="02040503050406030204" pitchFamily="18" charset="0"/>
                                  </a:rPr>
                                  <m:t>𝑠𝑒𝑐</m:t>
                                </m:r>
                              </m:den>
                            </m:f>
                          </m:e>
                        </m:box>
                      </m:den>
                    </m:f>
                    <m:r>
                      <a:rPr lang="en-US">
                        <a:latin typeface="Cambria Math" panose="02040503050406030204" pitchFamily="18" charset="0"/>
                      </a:rPr>
                      <m:t>=</m:t>
                    </m:r>
                    <m:r>
                      <a:rPr lang="en-US" b="0" i="1" smtClean="0">
                        <a:latin typeface="Cambria Math" panose="02040503050406030204" pitchFamily="18" charset="0"/>
                      </a:rPr>
                      <m:t>15,625</m:t>
                    </m:r>
                    <m:f>
                      <m:fPr>
                        <m:ctrlPr>
                          <a:rPr lang="en-US" i="1">
                            <a:latin typeface="Cambria Math" panose="02040503050406030204" pitchFamily="18" charset="0"/>
                          </a:rPr>
                        </m:ctrlPr>
                      </m:fPr>
                      <m:num>
                        <m:r>
                          <a:rPr lang="en-US" b="0" i="1" smtClean="0">
                            <a:latin typeface="Cambria Math" panose="02040503050406030204" pitchFamily="18" charset="0"/>
                          </a:rPr>
                          <m:t>𝑏𝑒𝑎𝑡𝑠</m:t>
                        </m:r>
                      </m:num>
                      <m:den>
                        <m:r>
                          <a:rPr lang="en-US" b="0" i="1" smtClean="0">
                            <a:latin typeface="Cambria Math" panose="02040503050406030204" pitchFamily="18" charset="0"/>
                            <a:ea typeface="Cambria Math" panose="02040503050406030204" pitchFamily="18" charset="0"/>
                          </a:rPr>
                          <m:t>𝑖𝑛𝑡𝑒𝑟𝑟𝑢𝑝𝑡</m:t>
                        </m:r>
                      </m:den>
                    </m:f>
                  </m:oMath>
                </a14:m>
                <a:endParaRPr lang="en-US" dirty="0"/>
              </a:p>
              <a:p>
                <a:endParaRPr lang="en-US" dirty="0"/>
              </a:p>
              <a:p>
                <a:r>
                  <a:rPr lang="en-US" dirty="0"/>
                  <a:t>Too great for 8-bit timer</a:t>
                </a:r>
              </a:p>
              <a:p>
                <a:r>
                  <a:rPr lang="en-US" dirty="0"/>
                  <a:t>But we have a 16-bit timer</a:t>
                </a:r>
              </a:p>
            </p:txBody>
          </p:sp>
        </mc:Choice>
        <mc:Fallback xmlns="">
          <p:sp>
            <p:nvSpPr>
              <p:cNvPr id="7" name="Content Placeholder 6">
                <a:extLst>
                  <a:ext uri="{FF2B5EF4-FFF2-40B4-BE49-F238E27FC236}">
                    <a16:creationId xmlns:a16="http://schemas.microsoft.com/office/drawing/2014/main" id="{B76C8584-CF62-A14C-89AC-48FCD56AF92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904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par>
                                <p:cTn id="8" presetID="9"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dissolv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dissolve">
                                      <p:cBhvr>
                                        <p:cTn id="15" dur="500"/>
                                        <p:tgtEl>
                                          <p:spTgt spid="7">
                                            <p:txEl>
                                              <p:pRg st="4" end="4"/>
                                            </p:txEl>
                                          </p:spTgt>
                                        </p:tgtEl>
                                      </p:cBhvr>
                                    </p:animEffect>
                                  </p:childTnLst>
                                </p:cTn>
                              </p:par>
                              <p:par>
                                <p:cTn id="16" presetID="9" presetClass="entr" presetSubtype="0" fill="hold" nodeType="withEffect">
                                  <p:stCondLst>
                                    <p:cond delay="100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dissolve">
                                      <p:cBhvr>
                                        <p:cTn id="18"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 Data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1607016A-F658-E842-BEA2-AB1607D841D1}"/>
              </a:ext>
            </a:extLst>
          </p:cNvPr>
          <p:cNvSpPr/>
          <p:nvPr/>
        </p:nvSpPr>
        <p:spPr>
          <a:xfrm>
            <a:off x="4231105" y="1345863"/>
            <a:ext cx="3922295" cy="1913944"/>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2KB SRAM</a:t>
            </a:r>
          </a:p>
        </p:txBody>
      </p:sp>
      <p:sp>
        <p:nvSpPr>
          <p:cNvPr id="5" name="TextBox 4">
            <a:extLst>
              <a:ext uri="{FF2B5EF4-FFF2-40B4-BE49-F238E27FC236}">
                <a16:creationId xmlns:a16="http://schemas.microsoft.com/office/drawing/2014/main" id="{CFF27847-8351-3B4A-BE9B-7A35FD9C30DD}"/>
              </a:ext>
            </a:extLst>
          </p:cNvPr>
          <p:cNvSpPr txBox="1"/>
          <p:nvPr/>
        </p:nvSpPr>
        <p:spPr>
          <a:xfrm>
            <a:off x="8153401" y="1281355"/>
            <a:ext cx="869149" cy="5355312"/>
          </a:xfrm>
          <a:prstGeom prst="rect">
            <a:avLst/>
          </a:prstGeom>
          <a:noFill/>
        </p:spPr>
        <p:txBody>
          <a:bodyPr wrap="none" rtlCol="0">
            <a:spAutoFit/>
          </a:bodyPr>
          <a:lstStyle/>
          <a:p>
            <a:r>
              <a:rPr lang="en-US" dirty="0"/>
              <a:t>0x08FF</a:t>
            </a:r>
          </a:p>
          <a:p>
            <a:endParaRPr lang="en-US" dirty="0"/>
          </a:p>
          <a:p>
            <a:endParaRPr lang="en-US" dirty="0"/>
          </a:p>
          <a:p>
            <a:endParaRPr lang="en-US" dirty="0"/>
          </a:p>
          <a:p>
            <a:endParaRPr lang="en-US" dirty="0"/>
          </a:p>
          <a:p>
            <a:endParaRPr lang="en-US" dirty="0"/>
          </a:p>
          <a:p>
            <a:r>
              <a:rPr lang="en-US" dirty="0"/>
              <a:t>0x0100</a:t>
            </a:r>
          </a:p>
          <a:p>
            <a:r>
              <a:rPr lang="en-US" dirty="0"/>
              <a:t>0x00FF</a:t>
            </a:r>
          </a:p>
          <a:p>
            <a:endParaRPr lang="en-US" dirty="0"/>
          </a:p>
          <a:p>
            <a:endParaRPr lang="en-US" dirty="0"/>
          </a:p>
          <a:p>
            <a:endParaRPr lang="en-US" dirty="0"/>
          </a:p>
          <a:p>
            <a:r>
              <a:rPr lang="en-US" dirty="0"/>
              <a:t>0x0060</a:t>
            </a:r>
          </a:p>
          <a:p>
            <a:r>
              <a:rPr lang="en-US" dirty="0"/>
              <a:t>0x005F</a:t>
            </a:r>
          </a:p>
          <a:p>
            <a:endParaRPr lang="en-US" dirty="0"/>
          </a:p>
          <a:p>
            <a:endParaRPr lang="en-US" dirty="0"/>
          </a:p>
          <a:p>
            <a:r>
              <a:rPr lang="en-US" dirty="0"/>
              <a:t>0x0020</a:t>
            </a:r>
          </a:p>
          <a:p>
            <a:r>
              <a:rPr lang="en-US" dirty="0"/>
              <a:t>0x001F</a:t>
            </a:r>
          </a:p>
          <a:p>
            <a:endParaRPr lang="en-US" dirty="0"/>
          </a:p>
          <a:p>
            <a:r>
              <a:rPr lang="en-US" dirty="0"/>
              <a:t>0x0000</a:t>
            </a:r>
          </a:p>
        </p:txBody>
      </p:sp>
      <p:sp>
        <p:nvSpPr>
          <p:cNvPr id="10" name="Rectangle 9">
            <a:extLst>
              <a:ext uri="{FF2B5EF4-FFF2-40B4-BE49-F238E27FC236}">
                <a16:creationId xmlns:a16="http://schemas.microsoft.com/office/drawing/2014/main" id="{21BBF190-AF38-F545-9ABF-EC6C53513EF9}"/>
              </a:ext>
            </a:extLst>
          </p:cNvPr>
          <p:cNvSpPr/>
          <p:nvPr/>
        </p:nvSpPr>
        <p:spPr>
          <a:xfrm>
            <a:off x="4231105" y="3286624"/>
            <a:ext cx="3922295" cy="1325563"/>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160 Extended I/O Registers</a:t>
            </a:r>
          </a:p>
        </p:txBody>
      </p:sp>
      <p:sp>
        <p:nvSpPr>
          <p:cNvPr id="9" name="Rectangle 8">
            <a:extLst>
              <a:ext uri="{FF2B5EF4-FFF2-40B4-BE49-F238E27FC236}">
                <a16:creationId xmlns:a16="http://schemas.microsoft.com/office/drawing/2014/main" id="{043A5EF3-9914-C448-9A94-680A73506DEC}"/>
              </a:ext>
            </a:extLst>
          </p:cNvPr>
          <p:cNvSpPr/>
          <p:nvPr/>
        </p:nvSpPr>
        <p:spPr>
          <a:xfrm>
            <a:off x="4231106" y="4612187"/>
            <a:ext cx="3922295"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64 I/O Registers</a:t>
            </a:r>
          </a:p>
        </p:txBody>
      </p:sp>
      <p:sp>
        <p:nvSpPr>
          <p:cNvPr id="4" name="Rectangle 3">
            <a:extLst>
              <a:ext uri="{FF2B5EF4-FFF2-40B4-BE49-F238E27FC236}">
                <a16:creationId xmlns:a16="http://schemas.microsoft.com/office/drawing/2014/main" id="{2F3C2300-D2FB-3140-9789-CA4288631C9D}"/>
              </a:ext>
            </a:extLst>
          </p:cNvPr>
          <p:cNvSpPr/>
          <p:nvPr/>
        </p:nvSpPr>
        <p:spPr>
          <a:xfrm>
            <a:off x="4231106"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32 General-Purpose Registers</a:t>
            </a:r>
          </a:p>
        </p:txBody>
      </p:sp>
      <p:sp>
        <p:nvSpPr>
          <p:cNvPr id="12" name="TextBox 11">
            <a:extLst>
              <a:ext uri="{FF2B5EF4-FFF2-40B4-BE49-F238E27FC236}">
                <a16:creationId xmlns:a16="http://schemas.microsoft.com/office/drawing/2014/main" id="{EB4B20D1-7E31-D54B-90AB-338BDD5CBD1A}"/>
              </a:ext>
            </a:extLst>
          </p:cNvPr>
          <p:cNvSpPr txBox="1"/>
          <p:nvPr/>
        </p:nvSpPr>
        <p:spPr>
          <a:xfrm>
            <a:off x="8926297" y="4988826"/>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4108BF9F-5B41-FD4B-B5C2-5267963CD368}"/>
              </a:ext>
            </a:extLst>
          </p:cNvPr>
          <p:cNvSpPr txBox="1"/>
          <p:nvPr/>
        </p:nvSpPr>
        <p:spPr>
          <a:xfrm>
            <a:off x="2441276" y="4988826"/>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867AFED0-56B2-EE48-A688-C6292EC870FC}"/>
              </a:ext>
            </a:extLst>
          </p:cNvPr>
          <p:cNvSpPr txBox="1"/>
          <p:nvPr/>
        </p:nvSpPr>
        <p:spPr>
          <a:xfrm>
            <a:off x="3595995" y="4574835"/>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562266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a:t>
            </a:r>
            <a:br>
              <a:rPr lang="en-US" dirty="0"/>
            </a:br>
            <a:r>
              <a:rPr lang="en-US" dirty="0"/>
              <a:t>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p:txBody>
          <a:bodyPr>
            <a:normAutofit/>
          </a:bodyPr>
          <a:lstStyle/>
          <a:p>
            <a:pPr marL="0" indent="0">
              <a:buNone/>
            </a:pPr>
            <a:r>
              <a:rPr lang="en-US" sz="2000" dirty="0">
                <a:solidFill>
                  <a:schemeClr val="accent5">
                    <a:lumMod val="50000"/>
                  </a:schemeClr>
                </a:solidFill>
                <a:latin typeface="Lucida Console" panose="020B0609040504020204" pitchFamily="49" charset="0"/>
              </a:rPr>
              <a:t>struct </a:t>
            </a:r>
            <a:r>
              <a:rPr lang="en-US" sz="2000" dirty="0">
                <a:latin typeface="Lucida Console" panose="020B0609040504020204" pitchFamily="49" charset="0"/>
              </a:rPr>
              <a:t>timer_registers_16bit {</a:t>
            </a:r>
          </a:p>
          <a:p>
            <a:pPr marL="0" indent="0">
              <a:buNone/>
            </a:pPr>
            <a:r>
              <a:rPr lang="en-US" sz="2000" dirty="0">
                <a:solidFill>
                  <a:schemeClr val="accent5">
                    <a:lumMod val="50000"/>
                  </a:schemeClr>
                </a:solidFill>
                <a:latin typeface="Lucida Console" panose="020B0609040504020204" pitchFamily="49" charset="0"/>
              </a:rPr>
              <a:t>  volatile uint32_t </a:t>
            </a:r>
            <a:r>
              <a:rPr lang="en-US" sz="2000" dirty="0">
                <a:latin typeface="Lucida Console" panose="020B0609040504020204" pitchFamily="49" charset="0"/>
              </a:rPr>
              <a:t>control;</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a:latin typeface="Lucida Console" panose="020B0609040504020204" pitchFamily="49" charset="0"/>
              </a:rPr>
              <a:t>counter;</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a:latin typeface="Lucida Console" panose="020B0609040504020204" pitchFamily="49" charset="0"/>
              </a:rPr>
              <a:t>capture;</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err="1">
                <a:latin typeface="Lucida Console" panose="020B0609040504020204" pitchFamily="49" charset="0"/>
              </a:rPr>
              <a:t>compareA</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uint16_t  </a:t>
            </a:r>
            <a:r>
              <a:rPr lang="en-US" sz="2000" dirty="0" err="1">
                <a:latin typeface="Lucida Console" panose="020B0609040504020204" pitchFamily="49" charset="0"/>
              </a:rPr>
              <a:t>compareB</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0x60</a:t>
            </a: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9" name="Rectangle 8">
            <a:extLst>
              <a:ext uri="{FF2B5EF4-FFF2-40B4-BE49-F238E27FC236}">
                <a16:creationId xmlns:a16="http://schemas.microsoft.com/office/drawing/2014/main" id="{AF8BCFE1-EAF1-5146-9F5E-086539203D0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7" name="Picture 6">
            <a:extLst>
              <a:ext uri="{FF2B5EF4-FFF2-40B4-BE49-F238E27FC236}">
                <a16:creationId xmlns:a16="http://schemas.microsoft.com/office/drawing/2014/main" id="{5DD00343-802A-3445-AEBE-22429C8D7B00}"/>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2284"/>
          <a:stretch/>
        </p:blipFill>
        <p:spPr>
          <a:xfrm>
            <a:off x="5612125" y="1368490"/>
            <a:ext cx="6579875" cy="1749382"/>
          </a:xfrm>
          <a:prstGeom prst="rect">
            <a:avLst/>
          </a:prstGeom>
        </p:spPr>
      </p:pic>
      <p:pic>
        <p:nvPicPr>
          <p:cNvPr id="11" name="Picture 10">
            <a:extLst>
              <a:ext uri="{FF2B5EF4-FFF2-40B4-BE49-F238E27FC236}">
                <a16:creationId xmlns:a16="http://schemas.microsoft.com/office/drawing/2014/main" id="{8F52364D-DE57-DA4E-91BA-73772425313B}"/>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14998" y="3252809"/>
            <a:ext cx="6477001" cy="1662752"/>
          </a:xfrm>
          <a:prstGeom prst="rect">
            <a:avLst/>
          </a:prstGeom>
        </p:spPr>
      </p:pic>
      <p:pic>
        <p:nvPicPr>
          <p:cNvPr id="12" name="Picture 11">
            <a:extLst>
              <a:ext uri="{FF2B5EF4-FFF2-40B4-BE49-F238E27FC236}">
                <a16:creationId xmlns:a16="http://schemas.microsoft.com/office/drawing/2014/main" id="{6E641508-12C3-B444-B452-5F17D1BC3D9A}"/>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562819" y="499923"/>
            <a:ext cx="6311902" cy="778874"/>
          </a:xfrm>
          <a:prstGeom prst="rect">
            <a:avLst/>
          </a:prstGeom>
        </p:spPr>
      </p:pic>
    </p:spTree>
    <p:extLst>
      <p:ext uri="{BB962C8B-B14F-4D97-AF65-F5344CB8AC3E}">
        <p14:creationId xmlns:p14="http://schemas.microsoft.com/office/powerpoint/2010/main" val="3234786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199" y="1825625"/>
            <a:ext cx="5495365" cy="4351338"/>
          </a:xfrm>
        </p:spPr>
        <p:txBody>
          <a:bodyPr>
            <a:normAutofit fontScale="92500" lnSpcReduction="10000"/>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1024</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0x500</a:t>
            </a:r>
            <a:r>
              <a:rPr lang="en-US" sz="2000" dirty="0">
                <a:latin typeface="Lucida Console" panose="020B0609040504020204" pitchFamily="49" charset="0"/>
              </a:rPr>
              <a:t>;</a:t>
            </a:r>
            <a:r>
              <a:rPr lang="en-US" sz="2000" dirty="0">
                <a:solidFill>
                  <a:schemeClr val="tx1">
                    <a:lumMod val="75000"/>
                    <a:lumOff val="25000"/>
                  </a:schemeClr>
                </a:solidFill>
                <a:latin typeface="Lucida Console" panose="020B0609040504020204" pitchFamily="49" charset="0"/>
              </a:rPr>
              <a:t> </a:t>
            </a:r>
          </a:p>
          <a:p>
            <a:pPr marL="0" indent="0">
              <a:buNone/>
            </a:pPr>
            <a:r>
              <a:rPr lang="en-US" sz="2000" dirty="0">
                <a:solidFill>
                  <a:schemeClr val="tx1">
                    <a:lumMod val="75000"/>
                    <a:lumOff val="25000"/>
                  </a:schemeClr>
                </a:solidFill>
                <a:latin typeface="Lucida Console" panose="020B0609040504020204" pitchFamily="49" charset="0"/>
              </a:rPr>
              <a:t>  // clear timer on compare match</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interrupt (and clear counter)</a:t>
            </a:r>
            <a:br>
              <a:rPr lang="en-US" sz="2000" dirty="0">
                <a:solidFill>
                  <a:schemeClr val="tx1">
                    <a:lumMod val="75000"/>
                    <a:lumOff val="25000"/>
                  </a:schemeClr>
                </a:solidFill>
                <a:latin typeface="Lucida Console" panose="020B0609040504020204" pitchFamily="49" charset="0"/>
              </a:rPr>
            </a:br>
            <a:r>
              <a:rPr lang="en-US" sz="2000" dirty="0">
                <a:solidFill>
                  <a:schemeClr val="tx1">
                    <a:lumMod val="75000"/>
                    <a:lumOff val="25000"/>
                  </a:schemeClr>
                </a:solidFill>
                <a:latin typeface="Lucida Console" panose="020B0609040504020204" pitchFamily="49" charset="0"/>
              </a:rPr>
              <a:t>  // every 15,625 beats</a:t>
            </a:r>
            <a:endParaRPr lang="en-US" sz="2000" dirty="0">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  mytimer0</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 </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0x15625</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0x30;</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1913860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 Demonstration</a:t>
            </a:r>
          </a:p>
        </p:txBody>
      </p:sp>
      <p:pic>
        <p:nvPicPr>
          <p:cNvPr id="4" name="PXL_20211014_181836187_2.mp4" descr="PXL_20211014_181836187_2.mp4">
            <a:hlinkClick r:id="" action="ppaction://media"/>
            <a:extLst>
              <a:ext uri="{FF2B5EF4-FFF2-40B4-BE49-F238E27FC236}">
                <a16:creationId xmlns:a16="http://schemas.microsoft.com/office/drawing/2014/main" id="{EC4BB024-B74E-9D4B-85E5-36EF65B0B6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324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12066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 Has Two Types of Pin Interrupts</a:t>
            </a:r>
          </a:p>
        </p:txBody>
      </p:sp>
      <p:sp>
        <p:nvSpPr>
          <p:cNvPr id="4" name="Content Placeholder 3">
            <a:extLst>
              <a:ext uri="{FF2B5EF4-FFF2-40B4-BE49-F238E27FC236}">
                <a16:creationId xmlns:a16="http://schemas.microsoft.com/office/drawing/2014/main" id="{D775B122-1BB9-AD48-AC95-9A83410374C8}"/>
              </a:ext>
            </a:extLst>
          </p:cNvPr>
          <p:cNvSpPr>
            <a:spLocks noGrp="1"/>
          </p:cNvSpPr>
          <p:nvPr>
            <p:ph sz="half" idx="1"/>
          </p:nvPr>
        </p:nvSpPr>
        <p:spPr>
          <a:xfrm>
            <a:off x="838199" y="1825625"/>
            <a:ext cx="6952989"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struct </a:t>
            </a:r>
            <a:r>
              <a:rPr lang="en-US" sz="2000" dirty="0" err="1">
                <a:latin typeface="Lucida Console" panose="020B0609040504020204" pitchFamily="49" charset="0"/>
              </a:rPr>
              <a:t>pin_interrupt_registers</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pci_flags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ei_flags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ei_mask</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a:solidFill>
                  <a:schemeClr val="accent2">
                    <a:lumMod val="50000"/>
                  </a:schemeClr>
                </a:solidFill>
                <a:latin typeface="Lucida Console" panose="020B0609040504020204" pitchFamily="49" charset="0"/>
              </a:rPr>
              <a:t>__DO_NOT_TOUCH_1__</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0x2A</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pci_control</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ei_control</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a:latin typeface="Lucida Console" panose="020B0609040504020204" pitchFamily="49" charset="0"/>
              </a:rPr>
              <a:t>__DO_NOT_TOUCH_2__;</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solidFill>
                  <a:schemeClr val="accent2">
                    <a:lumMod val="50000"/>
                  </a:schemeClr>
                </a:solidFill>
                <a:latin typeface="Lucida Console" panose="020B0609040504020204" pitchFamily="49" charset="0"/>
              </a:rPr>
              <a:t>pci_mask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a:t>
            </a:r>
          </a:p>
          <a:p>
            <a:pPr marL="0" indent="0">
              <a:buNone/>
            </a:pPr>
            <a:endParaRPr lang="en-US" sz="2000" dirty="0"/>
          </a:p>
        </p:txBody>
      </p:sp>
      <p:sp>
        <p:nvSpPr>
          <p:cNvPr id="5" name="Content Placeholder 4">
            <a:extLst>
              <a:ext uri="{FF2B5EF4-FFF2-40B4-BE49-F238E27FC236}">
                <a16:creationId xmlns:a16="http://schemas.microsoft.com/office/drawing/2014/main" id="{E55E1164-B25A-9E45-BA51-C3BAAEF53E52}"/>
              </a:ext>
            </a:extLst>
          </p:cNvPr>
          <p:cNvSpPr>
            <a:spLocks noGrp="1"/>
          </p:cNvSpPr>
          <p:nvPr>
            <p:ph sz="half" idx="2"/>
          </p:nvPr>
        </p:nvSpPr>
        <p:spPr>
          <a:xfrm>
            <a:off x="7102257" y="1825625"/>
            <a:ext cx="4521895" cy="4667250"/>
          </a:xfrm>
        </p:spPr>
        <p:txBody>
          <a:bodyPr>
            <a:normAutofit/>
          </a:bodyPr>
          <a:lstStyle/>
          <a:p>
            <a:r>
              <a:rPr lang="en-US" dirty="0"/>
              <a:t>Pin Change Interrupt</a:t>
            </a:r>
          </a:p>
          <a:p>
            <a:pPr lvl="1"/>
            <a:r>
              <a:rPr lang="en-US" dirty="0"/>
              <a:t>Detect logic level change on pins by I/O port (B,C,D)</a:t>
            </a:r>
          </a:p>
          <a:p>
            <a:pPr lvl="1"/>
            <a:r>
              <a:rPr lang="en-US" dirty="0"/>
              <a:t>If interrupt triggered, need to compare pin register to last known value to determine which had the change</a:t>
            </a:r>
          </a:p>
          <a:p>
            <a:r>
              <a:rPr lang="en-US" dirty="0"/>
              <a:t>External Interrupt</a:t>
            </a:r>
          </a:p>
          <a:p>
            <a:pPr lvl="1"/>
            <a:r>
              <a:rPr lang="en-US" dirty="0"/>
              <a:t>Only available for 2 pins</a:t>
            </a:r>
          </a:p>
          <a:p>
            <a:pPr lvl="1"/>
            <a:r>
              <a:rPr lang="en-US" dirty="0"/>
              <a:t>Can be configured to trigger on any change, rising/falling edge, or logic level</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265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endParaRPr lang="en-US" dirty="0"/>
          </a:p>
          <a:p>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endParaRPr lang="en-US" dirty="0"/>
          </a:p>
          <a:p>
            <a:r>
              <a:rPr lang="en-US" dirty="0"/>
              <a:t>Arduino Core provides abstraction for external interrupts</a:t>
            </a:r>
          </a:p>
          <a:p>
            <a:pPr lvl="1"/>
            <a:r>
              <a:rPr lang="en-US" dirty="0"/>
              <a:t>Programmer-friendlier interface</a:t>
            </a:r>
          </a:p>
          <a:p>
            <a:pPr lvl="1"/>
            <a:r>
              <a:rPr lang="en-US" dirty="0"/>
              <a:t>Allows more-portable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7067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dirty="0" err="1"/>
              <a:t>digitalPinToInterrupt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dirty="0" err="1"/>
              <a:t>digitalPinToInterrupt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2"/>
              </a:rPr>
              <a:t>https://www.arduino.cc/reference/en/</a:t>
            </a:r>
            <a:endParaRPr lang="en-US" sz="1400" dirty="0"/>
          </a:p>
        </p:txBody>
      </p:sp>
      <p:sp>
        <p:nvSpPr>
          <p:cNvPr id="5" name="Rounded Rectangular Callout 4">
            <a:extLst>
              <a:ext uri="{FF2B5EF4-FFF2-40B4-BE49-F238E27FC236}">
                <a16:creationId xmlns:a16="http://schemas.microsoft.com/office/drawing/2014/main" id="{50BA0F0E-3A3C-6F46-9004-0C3FB6A0BA84}"/>
              </a:ext>
            </a:extLst>
          </p:cNvPr>
          <p:cNvSpPr/>
          <p:nvPr/>
        </p:nvSpPr>
        <p:spPr>
          <a:xfrm>
            <a:off x="1397000" y="3309144"/>
            <a:ext cx="2552700" cy="1281906"/>
          </a:xfrm>
          <a:prstGeom prst="wedgeRoundRectCallout">
            <a:avLst>
              <a:gd name="adj1" fmla="val 89446"/>
              <a:gd name="adj2" fmla="val -13478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4241800" y="3429000"/>
            <a:ext cx="2298700" cy="520700"/>
          </a:xfrm>
          <a:prstGeom prst="wedgeRoundRectCallout">
            <a:avLst>
              <a:gd name="adj1" fmla="val 56592"/>
              <a:gd name="adj2" fmla="val -28350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92075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2" name="Rounded Rectangular Callout 11">
            <a:extLst>
              <a:ext uri="{FF2B5EF4-FFF2-40B4-BE49-F238E27FC236}">
                <a16:creationId xmlns:a16="http://schemas.microsoft.com/office/drawing/2014/main" id="{A991ABB2-C340-0A4B-BFD1-423F6AEC0F75}"/>
              </a:ext>
            </a:extLst>
          </p:cNvPr>
          <p:cNvSpPr/>
          <p:nvPr/>
        </p:nvSpPr>
        <p:spPr>
          <a:xfrm>
            <a:off x="1397000" y="3309144"/>
            <a:ext cx="2552700" cy="1281906"/>
          </a:xfrm>
          <a:prstGeom prst="wedgeRoundRectCallout">
            <a:avLst>
              <a:gd name="adj1" fmla="val 81983"/>
              <a:gd name="adj2" fmla="val 114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4241800" y="3429000"/>
            <a:ext cx="2298700" cy="520700"/>
          </a:xfrm>
          <a:prstGeom prst="wedgeRoundRectCallout">
            <a:avLst>
              <a:gd name="adj1" fmla="val 6487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Tree>
    <p:extLst>
      <p:ext uri="{BB962C8B-B14F-4D97-AF65-F5344CB8AC3E}">
        <p14:creationId xmlns:p14="http://schemas.microsoft.com/office/powerpoint/2010/main" val="3142519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p:txBody>
          <a:bodyPr/>
          <a:lstStyle/>
          <a:p>
            <a:r>
              <a:rPr lang="en-US" dirty="0"/>
              <a:t>LED blinks</a:t>
            </a:r>
          </a:p>
          <a:p>
            <a:endParaRPr lang="en-US" dirty="0"/>
          </a:p>
          <a:p>
            <a:r>
              <a:rPr lang="en-US" dirty="0"/>
              <a:t>Microcontroller idles after</a:t>
            </a:r>
            <a:br>
              <a:rPr lang="en-US" dirty="0"/>
            </a:br>
            <a:r>
              <a:rPr lang="en-US" dirty="0"/>
              <a:t>5 seconds</a:t>
            </a:r>
          </a:p>
          <a:p>
            <a:endParaRPr lang="en-US" dirty="0"/>
          </a:p>
          <a:p>
            <a:r>
              <a:rPr lang="en-US" dirty="0"/>
              <a:t>Wakes on button press</a:t>
            </a:r>
          </a:p>
          <a:p>
            <a:pPr lvl="1"/>
            <a:r>
              <a:rPr lang="en-US" i="1" dirty="0"/>
              <a:t>Either</a:t>
            </a:r>
            <a:r>
              <a:rPr lang="en-US" dirty="0"/>
              <a:t> button</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4E962D16-5913-4C4A-89AD-7F31678CAFB0}"/>
              </a:ext>
            </a:extLst>
          </p:cNvPr>
          <p:cNvPicPr>
            <a:picLocks noChangeAspect="1"/>
          </p:cNvPicPr>
          <p:nvPr/>
        </p:nvPicPr>
        <p:blipFill>
          <a:blip r:embed="rId3"/>
          <a:stretch>
            <a:fillRect/>
          </a:stretch>
        </p:blipFill>
        <p:spPr>
          <a:xfrm>
            <a:off x="7965556" y="3910545"/>
            <a:ext cx="3124200" cy="2065587"/>
          </a:xfrm>
          <a:prstGeom prst="rect">
            <a:avLst/>
          </a:prstGeom>
        </p:spPr>
      </p:pic>
      <p:sp>
        <p:nvSpPr>
          <p:cNvPr id="9" name="Rectangle 8">
            <a:extLst>
              <a:ext uri="{FF2B5EF4-FFF2-40B4-BE49-F238E27FC236}">
                <a16:creationId xmlns:a16="http://schemas.microsoft.com/office/drawing/2014/main" id="{88E8A95F-BC94-5E47-A497-358D1280CAD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4"/>
              </a:rPr>
              <a:t>https://ww1.microchip.com/downloads/en/DeviceDoc/Atmel-7810-Automotive-Microcontrollers-ATmega328P_Datasheet.pdf</a:t>
            </a:r>
            <a:endParaRPr lang="en-US" sz="1200" dirty="0"/>
          </a:p>
        </p:txBody>
      </p:sp>
      <p:sp>
        <p:nvSpPr>
          <p:cNvPr id="10" name="Rectangle 9">
            <a:extLst>
              <a:ext uri="{FF2B5EF4-FFF2-40B4-BE49-F238E27FC236}">
                <a16:creationId xmlns:a16="http://schemas.microsoft.com/office/drawing/2014/main" id="{27E0C59B-B5AB-CC4B-AA7B-A8B459E621E7}"/>
              </a:ext>
            </a:extLst>
          </p:cNvPr>
          <p:cNvSpPr/>
          <p:nvPr/>
        </p:nvSpPr>
        <p:spPr>
          <a:xfrm>
            <a:off x="5469003" y="5953223"/>
            <a:ext cx="59850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sleep.h</a:t>
            </a:r>
            <a:r>
              <a:rPr lang="en-US" sz="1200" dirty="0"/>
              <a:t>: </a:t>
            </a:r>
            <a:r>
              <a:rPr lang="en-US" sz="1200" dirty="0">
                <a:hlinkClick r:id="rId5"/>
              </a:rPr>
              <a:t>https://www.nongnu.org/avr-libc/user-manual/group__avr__sleep.html</a:t>
            </a:r>
            <a:endParaRPr lang="en-US" sz="1200" dirty="0"/>
          </a:p>
        </p:txBody>
      </p:sp>
      <p:pic>
        <p:nvPicPr>
          <p:cNvPr id="5" name="Picture 4">
            <a:extLst>
              <a:ext uri="{FF2B5EF4-FFF2-40B4-BE49-F238E27FC236}">
                <a16:creationId xmlns:a16="http://schemas.microsoft.com/office/drawing/2014/main" id="{0D8F5407-7EB7-6241-8F6C-907AFE46663A}"/>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18070" y="913881"/>
            <a:ext cx="5985060" cy="3085631"/>
          </a:xfrm>
          <a:prstGeom prst="rect">
            <a:avLst/>
          </a:prstGeom>
        </p:spPr>
      </p:pic>
      <p:sp>
        <p:nvSpPr>
          <p:cNvPr id="12" name="TextBox 11">
            <a:extLst>
              <a:ext uri="{FF2B5EF4-FFF2-40B4-BE49-F238E27FC236}">
                <a16:creationId xmlns:a16="http://schemas.microsoft.com/office/drawing/2014/main" id="{2C15A4BF-820E-6445-B66F-1146EFD32200}"/>
              </a:ext>
            </a:extLst>
          </p:cNvPr>
          <p:cNvSpPr txBox="1"/>
          <p:nvPr/>
        </p:nvSpPr>
        <p:spPr>
          <a:xfrm>
            <a:off x="6939473" y="4574006"/>
            <a:ext cx="2052165" cy="369332"/>
          </a:xfrm>
          <a:prstGeom prst="rect">
            <a:avLst/>
          </a:prstGeom>
          <a:noFill/>
        </p:spPr>
        <p:txBody>
          <a:bodyPr wrap="none" rtlCol="0">
            <a:spAutoFit/>
          </a:bodyPr>
          <a:lstStyle/>
          <a:p>
            <a:r>
              <a:rPr lang="en-US" dirty="0"/>
              <a:t>Cow Pi pushbuttons</a:t>
            </a:r>
          </a:p>
        </p:txBody>
      </p:sp>
    </p:spTree>
    <p:extLst>
      <p:ext uri="{BB962C8B-B14F-4D97-AF65-F5344CB8AC3E}">
        <p14:creationId xmlns:p14="http://schemas.microsoft.com/office/powerpoint/2010/main" val="4593353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36389"/>
            <a:ext cx="5181600" cy="4840574"/>
          </a:xfrm>
        </p:spPr>
        <p:txBody>
          <a:bodyPr>
            <a:noAutofit/>
          </a:bodyPr>
          <a:lstStyle/>
          <a:p>
            <a:pPr marL="0" indent="0">
              <a:buNone/>
            </a:pPr>
            <a:r>
              <a:rPr lang="en-US" sz="1600" dirty="0">
                <a:solidFill>
                  <a:srgbClr val="728E00"/>
                </a:solidFill>
                <a:latin typeface="Lucida Console" panose="020B0609040504020204" pitchFamily="49" charset="0"/>
              </a:rPr>
              <a:t>#include</a:t>
            </a:r>
            <a:r>
              <a:rPr lang="en-US" sz="1600" dirty="0">
                <a:solidFill>
                  <a:srgbClr val="434F54"/>
                </a:solidFill>
                <a:latin typeface="Lucida Console" panose="020B0609040504020204" pitchFamily="49" charset="0"/>
              </a:rPr>
              <a:t> &lt;</a:t>
            </a:r>
            <a:r>
              <a:rPr lang="en-US" sz="1600" dirty="0" err="1">
                <a:solidFill>
                  <a:srgbClr val="434F54"/>
                </a:solidFill>
                <a:latin typeface="Lucida Console" panose="020B0609040504020204" pitchFamily="49" charset="0"/>
              </a:rPr>
              <a:t>avr</a:t>
            </a:r>
            <a:r>
              <a:rPr lang="en-US" sz="1600" dirty="0">
                <a:solidFill>
                  <a:srgbClr val="434F54"/>
                </a:solidFill>
                <a:latin typeface="Lucida Console" panose="020B0609040504020204" pitchFamily="49" charset="0"/>
              </a:rPr>
              <a:t>/</a:t>
            </a:r>
            <a:r>
              <a:rPr lang="en-US" sz="1600" dirty="0" err="1">
                <a:solidFill>
                  <a:srgbClr val="434F54"/>
                </a:solidFill>
                <a:latin typeface="Lucida Console" panose="020B0609040504020204" pitchFamily="49" charset="0"/>
              </a:rPr>
              <a:t>sleep.h</a:t>
            </a:r>
            <a:r>
              <a:rPr lang="en-US" sz="1600" dirty="0">
                <a:solidFill>
                  <a:srgbClr val="434F54"/>
                </a:solidFill>
                <a:latin typeface="Lucida Console" panose="020B0609040504020204" pitchFamily="49" charset="0"/>
              </a:rPr>
              <a:t>&gt;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waken</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uint32_t </a:t>
            </a:r>
            <a:r>
              <a:rPr lang="en-US" sz="1600" dirty="0">
                <a:solidFill>
                  <a:srgbClr val="434F54"/>
                </a:solidFill>
                <a:latin typeface="Lucida Console" panose="020B0609040504020204" pitchFamily="49" charset="0"/>
              </a:rPr>
              <a:t>time;</a:t>
            </a:r>
          </a:p>
          <a:p>
            <a:pPr marL="0" indent="0">
              <a:buNone/>
            </a:pPr>
            <a:r>
              <a:rPr lang="en-US" sz="1600" dirty="0">
                <a:solidFill>
                  <a:schemeClr val="accent5">
                    <a:lumMod val="50000"/>
                  </a:schemeClr>
                </a:solidFill>
                <a:latin typeface="Lucida Console" panose="020B0609040504020204" pitchFamily="49" charset="0"/>
              </a:rPr>
              <a:t>char</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bool</a:t>
            </a: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setup</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Serial</a:t>
            </a:r>
            <a:r>
              <a:rPr lang="en-US" sz="1600" dirty="0" err="1">
                <a:solidFill>
                  <a:srgbClr val="434F54"/>
                </a:solidFill>
                <a:latin typeface="Lucida Console" panose="020B0609040504020204" pitchFamily="49" charset="0"/>
              </a:rPr>
              <a:t>.</a:t>
            </a:r>
            <a:r>
              <a:rPr lang="en-US" sz="1600" dirty="0" err="1">
                <a:solidFill>
                  <a:srgbClr val="D35400"/>
                </a:solidFill>
                <a:latin typeface="Lucida Console" panose="020B0609040504020204" pitchFamily="49" charset="0"/>
              </a:rPr>
              <a:t>begin</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9600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pinMode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2</a:t>
            </a:r>
            <a:r>
              <a:rPr lang="en-US" sz="1600" dirty="0">
                <a:solidFill>
                  <a:srgbClr val="434F54"/>
                </a:solidFill>
                <a:latin typeface="Lucida Console" panose="020B0609040504020204" pitchFamily="49" charset="0"/>
              </a:rPr>
              <a:t>, INPUT);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pinMode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OUTPUT);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pinMode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OUTPUT);</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solidFill>
                <a:schemeClr val="accent2">
                  <a:lumMod val="50000"/>
                </a:schemeClr>
              </a:solidFill>
              <a:latin typeface="Lucida Console" panose="020B0609040504020204" pitchFamily="49" charset="0"/>
            </a:endParaRPr>
          </a:p>
        </p:txBody>
      </p:sp>
      <p:sp>
        <p:nvSpPr>
          <p:cNvPr id="4" name="Content Placeholder 3">
            <a:extLst>
              <a:ext uri="{FF2B5EF4-FFF2-40B4-BE49-F238E27FC236}">
                <a16:creationId xmlns:a16="http://schemas.microsoft.com/office/drawing/2014/main" id="{393DEE1B-3772-964F-9D9F-02159BF5C26D}"/>
              </a:ext>
            </a:extLst>
          </p:cNvPr>
          <p:cNvSpPr>
            <a:spLocks noGrp="1"/>
          </p:cNvSpPr>
          <p:nvPr>
            <p:ph sz="half" idx="2"/>
          </p:nvPr>
        </p:nvSpPr>
        <p:spPr>
          <a:xfrm>
            <a:off x="6172200" y="475990"/>
            <a:ext cx="5181600" cy="5700974"/>
          </a:xfrm>
        </p:spPr>
        <p:txBody>
          <a:bodyPr>
            <a:noAutofit/>
          </a:bodyPr>
          <a:lstStyle/>
          <a:p>
            <a:pPr marL="0" indent="0">
              <a:buNone/>
            </a:pPr>
            <a:r>
              <a:rPr lang="en-US" sz="1600" dirty="0">
                <a:solidFill>
                  <a:srgbClr val="00979D"/>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loop</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time = </a:t>
            </a:r>
            <a:r>
              <a:rPr lang="en-US" sz="1600" dirty="0" err="1">
                <a:solidFill>
                  <a:srgbClr val="D35400"/>
                </a:solidFill>
                <a:latin typeface="Lucida Console" panose="020B0609040504020204" pitchFamily="49" charset="0"/>
              </a:rPr>
              <a:t>millis</a:t>
            </a:r>
            <a:r>
              <a:rPr lang="en-US" sz="1600" dirty="0">
                <a:solidFill>
                  <a:srgbClr val="434F54"/>
                </a:solidFill>
                <a:latin typeface="Lucida Console" panose="020B0609040504020204" pitchFamily="49" charset="0"/>
              </a:rPr>
              <a:t>();</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(time &amp; 0x</a:t>
            </a:r>
            <a:r>
              <a:rPr lang="en-US" sz="1600" dirty="0">
                <a:solidFill>
                  <a:srgbClr val="005C5F"/>
                </a:solidFill>
                <a:latin typeface="Lucida Console" panose="020B0609040504020204" pitchFamily="49" charset="0"/>
              </a:rPr>
              <a:t>100</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HIGH);</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LOW);</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(cycled) {</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false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count++;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 </a:t>
            </a:r>
            <a:r>
              <a:rPr lang="en-US" sz="1600" dirty="0">
                <a:solidFill>
                  <a:srgbClr val="728E00"/>
                </a:solidFill>
                <a:latin typeface="Lucida Console" panose="020B0609040504020204" pitchFamily="49" charset="0"/>
              </a:rPr>
              <a:t>else</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LOW);</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HIGH);</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10</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75095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277655"/>
            <a:ext cx="10515600" cy="5215220"/>
          </a:xfrm>
        </p:spPr>
        <p:txBody>
          <a:bodyPr>
            <a:noAutofit/>
          </a:bodyPr>
          <a:lstStyle/>
          <a:p>
            <a:pPr marL="0" indent="0">
              <a:buNone/>
            </a:pP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err="1">
                <a:solidFill>
                  <a:srgbClr val="D35400"/>
                </a:solidFill>
                <a:latin typeface="Lucida Console" panose="020B0609040504020204" pitchFamily="49" charset="0"/>
              </a:rPr>
              <a:t>go_to_sleep</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Serial</a:t>
            </a:r>
            <a:r>
              <a:rPr lang="en-US" sz="1500" dirty="0" err="1">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print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"sleep"</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LOW);</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LED stays lit when CPU sleeps, so turn it off</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&amp;= 0x</a:t>
            </a:r>
            <a:r>
              <a:rPr lang="en-US" sz="1500" dirty="0">
                <a:solidFill>
                  <a:srgbClr val="005C5F"/>
                </a:solidFill>
                <a:latin typeface="Lucida Console" panose="020B0609040504020204" pitchFamily="49" charset="0"/>
              </a:rPr>
              <a:t>FE</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Timer0 interrupt wakes CPU from IDLE, so disable it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sleep_enable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set_sleep_mode</a:t>
            </a:r>
            <a:r>
              <a:rPr lang="en-US" sz="1500" dirty="0">
                <a:solidFill>
                  <a:srgbClr val="434F54"/>
                </a:solidFill>
                <a:latin typeface="Lucida Console" panose="020B0609040504020204" pitchFamily="49" charset="0"/>
              </a:rPr>
              <a:t>(SLEEP_MODE_IDLE);</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attachInterrupt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 waken, FALLING);</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sleep_cpu</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br>
              <a:rPr lang="en-US" sz="1500" dirty="0">
                <a:solidFill>
                  <a:srgbClr val="434F54"/>
                </a:solidFill>
                <a:latin typeface="Lucida Console" panose="020B0609040504020204" pitchFamily="49" charset="0"/>
              </a:rPr>
            </a:b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a:solidFill>
                  <a:srgbClr val="D35400"/>
                </a:solidFill>
                <a:latin typeface="Lucida Console" panose="020B0609040504020204" pitchFamily="49" charset="0"/>
              </a:rPr>
              <a:t>waken</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detachInterrupt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sleep_disable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 0x</a:t>
            </a:r>
            <a:r>
              <a:rPr lang="en-US" sz="1500" dirty="0">
                <a:solidFill>
                  <a:srgbClr val="005C5F"/>
                </a:solidFill>
                <a:latin typeface="Lucida Console" panose="020B0609040504020204" pitchFamily="49" charset="0"/>
              </a:rPr>
              <a:t>01</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Re-enable Timer0 overflow interrupt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HIGH);</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Turn LED back on</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Serial</a:t>
            </a:r>
            <a:r>
              <a:rPr lang="en-US" sz="1500" dirty="0" err="1">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println</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a:t>
            </a:r>
            <a:r>
              <a:rPr lang="en-US" sz="1500" dirty="0" err="1">
                <a:solidFill>
                  <a:srgbClr val="005C5F"/>
                </a:solidFill>
                <a:latin typeface="Lucida Console" panose="020B0609040504020204" pitchFamily="49" charset="0"/>
              </a:rPr>
              <a:t>tawake</a:t>
            </a:r>
            <a:r>
              <a:rPr lang="en-US" sz="1500" dirty="0">
                <a:solidFill>
                  <a:srgbClr val="005C5F"/>
                </a:solidFill>
                <a:latin typeface="Lucida Console" panose="020B0609040504020204" pitchFamily="49" charset="0"/>
              </a:rPr>
              <a:t>"</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endParaRPr lang="en-US" sz="15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034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Arduino Nano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lstStyle/>
          <a:p>
            <a:r>
              <a:rPr lang="en-US" dirty="0"/>
              <a:t>Three I/O ports (B,C,D)</a:t>
            </a:r>
          </a:p>
          <a:p>
            <a:endParaRPr lang="en-US" dirty="0"/>
          </a:p>
          <a:p>
            <a:r>
              <a:rPr lang="en-US" dirty="0"/>
              <a:t>Each port has three registers</a:t>
            </a:r>
          </a:p>
          <a:p>
            <a:pPr lvl="1"/>
            <a:r>
              <a:rPr lang="en-US" dirty="0" err="1"/>
              <a:t>PIN</a:t>
            </a:r>
            <a:r>
              <a:rPr lang="en-US" i="1" dirty="0" err="1"/>
              <a:t>x</a:t>
            </a:r>
            <a:r>
              <a:rPr lang="en-US" dirty="0"/>
              <a:t> – Port </a:t>
            </a:r>
            <a:r>
              <a:rPr lang="en-US" i="1" dirty="0"/>
              <a:t>x</a:t>
            </a:r>
            <a:r>
              <a:rPr lang="en-US" dirty="0"/>
              <a:t>’s Input Register</a:t>
            </a:r>
          </a:p>
          <a:p>
            <a:pPr lvl="1"/>
            <a:r>
              <a:rPr lang="en-US" dirty="0" err="1"/>
              <a:t>DDR</a:t>
            </a:r>
            <a:r>
              <a:rPr lang="en-US" i="1" dirty="0" err="1"/>
              <a:t>x</a:t>
            </a:r>
            <a:r>
              <a:rPr lang="en-US" dirty="0"/>
              <a:t> – Port </a:t>
            </a:r>
            <a:r>
              <a:rPr lang="en-US" i="1" dirty="0"/>
              <a:t>x</a:t>
            </a:r>
            <a:r>
              <a:rPr lang="en-US" dirty="0"/>
              <a:t>’s Data Direction Register</a:t>
            </a:r>
          </a:p>
          <a:p>
            <a:pPr lvl="1"/>
            <a:r>
              <a:rPr lang="en-US" dirty="0" err="1"/>
              <a:t>PORT</a:t>
            </a:r>
            <a:r>
              <a:rPr lang="en-US" i="1" dirty="0" err="1"/>
              <a:t>x</a:t>
            </a:r>
            <a:r>
              <a:rPr lang="en-US" dirty="0"/>
              <a:t> – Port </a:t>
            </a:r>
            <a:r>
              <a:rPr lang="en-US" i="1" dirty="0"/>
              <a:t>x</a:t>
            </a:r>
            <a:r>
              <a:rPr lang="en-US" dirty="0"/>
              <a:t>’s Output Register</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1" name="Group 100">
            <a:extLst>
              <a:ext uri="{FF2B5EF4-FFF2-40B4-BE49-F238E27FC236}">
                <a16:creationId xmlns:a16="http://schemas.microsoft.com/office/drawing/2014/main" id="{7AAC2C5C-BC5A-3F4C-A451-67FFE32F8406}"/>
              </a:ext>
            </a:extLst>
          </p:cNvPr>
          <p:cNvGrpSpPr/>
          <p:nvPr/>
        </p:nvGrpSpPr>
        <p:grpSpPr>
          <a:xfrm>
            <a:off x="6096000" y="411944"/>
            <a:ext cx="5893709" cy="5761456"/>
            <a:chOff x="1925767" y="975420"/>
            <a:chExt cx="5893709" cy="5761456"/>
          </a:xfrm>
        </p:grpSpPr>
        <p:grpSp>
          <p:nvGrpSpPr>
            <p:cNvPr id="102" name="Group 101">
              <a:extLst>
                <a:ext uri="{FF2B5EF4-FFF2-40B4-BE49-F238E27FC236}">
                  <a16:creationId xmlns:a16="http://schemas.microsoft.com/office/drawing/2014/main" id="{EECE4ABF-3E10-3448-92EC-06D9F3D99D7C}"/>
                </a:ext>
              </a:extLst>
            </p:cNvPr>
            <p:cNvGrpSpPr/>
            <p:nvPr/>
          </p:nvGrpSpPr>
          <p:grpSpPr>
            <a:xfrm>
              <a:off x="1925767" y="1691257"/>
              <a:ext cx="5893709" cy="4313653"/>
              <a:chOff x="1925767" y="1691257"/>
              <a:chExt cx="5893709" cy="4313653"/>
            </a:xfrm>
          </p:grpSpPr>
          <p:grpSp>
            <p:nvGrpSpPr>
              <p:cNvPr id="125" name="Group 124">
                <a:extLst>
                  <a:ext uri="{FF2B5EF4-FFF2-40B4-BE49-F238E27FC236}">
                    <a16:creationId xmlns:a16="http://schemas.microsoft.com/office/drawing/2014/main" id="{C1452375-7078-7948-81BA-B0FC3E2A1545}"/>
                  </a:ext>
                </a:extLst>
              </p:cNvPr>
              <p:cNvGrpSpPr/>
              <p:nvPr/>
            </p:nvGrpSpPr>
            <p:grpSpPr>
              <a:xfrm rot="16200000">
                <a:off x="3694664" y="971169"/>
                <a:ext cx="2355915" cy="5893709"/>
                <a:chOff x="7785187" y="1853986"/>
                <a:chExt cx="1377863" cy="3446951"/>
              </a:xfrm>
            </p:grpSpPr>
            <p:sp>
              <p:nvSpPr>
                <p:cNvPr id="150" name="Rectangle 149">
                  <a:extLst>
                    <a:ext uri="{FF2B5EF4-FFF2-40B4-BE49-F238E27FC236}">
                      <a16:creationId xmlns:a16="http://schemas.microsoft.com/office/drawing/2014/main" id="{622A4ED8-11F5-BF4D-BCB0-DC090300910C}"/>
                    </a:ext>
                  </a:extLst>
                </p:cNvPr>
                <p:cNvSpPr/>
                <p:nvPr/>
              </p:nvSpPr>
              <p:spPr>
                <a:xfrm>
                  <a:off x="7785187" y="1918909"/>
                  <a:ext cx="1377863" cy="3382028"/>
                </a:xfrm>
                <a:prstGeom prst="rect">
                  <a:avLst/>
                </a:prstGeom>
                <a:solidFill>
                  <a:srgbClr val="00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628CD6E-F4F7-ED42-A6EC-779C202A058F}"/>
                    </a:ext>
                  </a:extLst>
                </p:cNvPr>
                <p:cNvSpPr/>
                <p:nvPr/>
              </p:nvSpPr>
              <p:spPr>
                <a:xfrm>
                  <a:off x="783311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A5DF078-A2EA-D045-9ECA-28584F335354}"/>
                    </a:ext>
                  </a:extLst>
                </p:cNvPr>
                <p:cNvSpPr/>
                <p:nvPr/>
              </p:nvSpPr>
              <p:spPr>
                <a:xfrm>
                  <a:off x="898246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B1BA0BC-1AE4-224B-985D-3B60D1482818}"/>
                    </a:ext>
                  </a:extLst>
                </p:cNvPr>
                <p:cNvSpPr/>
                <p:nvPr/>
              </p:nvSpPr>
              <p:spPr>
                <a:xfrm>
                  <a:off x="783311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2B769E04-8534-0545-BE78-A12BBA7FCA97}"/>
                    </a:ext>
                  </a:extLst>
                </p:cNvPr>
                <p:cNvSpPr/>
                <p:nvPr/>
              </p:nvSpPr>
              <p:spPr>
                <a:xfrm>
                  <a:off x="898246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36F7749-04D5-BE4F-B379-62ACF030C3B0}"/>
                    </a:ext>
                  </a:extLst>
                </p:cNvPr>
                <p:cNvSpPr/>
                <p:nvPr/>
              </p:nvSpPr>
              <p:spPr>
                <a:xfrm>
                  <a:off x="783311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1DFED9C-E948-BE45-A115-D7233A663B74}"/>
                    </a:ext>
                  </a:extLst>
                </p:cNvPr>
                <p:cNvSpPr/>
                <p:nvPr/>
              </p:nvSpPr>
              <p:spPr>
                <a:xfrm>
                  <a:off x="898246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958DB85-FC68-9849-8A09-66D95AE25B97}"/>
                    </a:ext>
                  </a:extLst>
                </p:cNvPr>
                <p:cNvSpPr/>
                <p:nvPr/>
              </p:nvSpPr>
              <p:spPr>
                <a:xfrm>
                  <a:off x="783311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7C7D3E27-8A11-5A47-A0C4-A19CE2677B5B}"/>
                    </a:ext>
                  </a:extLst>
                </p:cNvPr>
                <p:cNvSpPr/>
                <p:nvPr/>
              </p:nvSpPr>
              <p:spPr>
                <a:xfrm>
                  <a:off x="898246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54DD38-8FB5-D447-9D48-7A6F187BE5DE}"/>
                    </a:ext>
                  </a:extLst>
                </p:cNvPr>
                <p:cNvSpPr/>
                <p:nvPr/>
              </p:nvSpPr>
              <p:spPr>
                <a:xfrm>
                  <a:off x="783311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590A6C-843D-3841-B582-217462C3FC17}"/>
                    </a:ext>
                  </a:extLst>
                </p:cNvPr>
                <p:cNvSpPr/>
                <p:nvPr/>
              </p:nvSpPr>
              <p:spPr>
                <a:xfrm>
                  <a:off x="898246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D78CBC5-1EDF-AD45-82E3-D596F764D98A}"/>
                    </a:ext>
                  </a:extLst>
                </p:cNvPr>
                <p:cNvSpPr/>
                <p:nvPr/>
              </p:nvSpPr>
              <p:spPr>
                <a:xfrm>
                  <a:off x="783311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9AB25C54-ECB1-5C45-A523-AC7C729B23C5}"/>
                    </a:ext>
                  </a:extLst>
                </p:cNvPr>
                <p:cNvSpPr/>
                <p:nvPr/>
              </p:nvSpPr>
              <p:spPr>
                <a:xfrm>
                  <a:off x="898246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B681047-7115-0A49-8F15-3625F5DE7987}"/>
                    </a:ext>
                  </a:extLst>
                </p:cNvPr>
                <p:cNvSpPr/>
                <p:nvPr/>
              </p:nvSpPr>
              <p:spPr>
                <a:xfrm>
                  <a:off x="783311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FDB7690-55EE-2F4C-913C-7F25FC35E335}"/>
                    </a:ext>
                  </a:extLst>
                </p:cNvPr>
                <p:cNvSpPr/>
                <p:nvPr/>
              </p:nvSpPr>
              <p:spPr>
                <a:xfrm>
                  <a:off x="898246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04192B3-058A-D844-A93C-8B56323BE7DE}"/>
                    </a:ext>
                  </a:extLst>
                </p:cNvPr>
                <p:cNvSpPr/>
                <p:nvPr/>
              </p:nvSpPr>
              <p:spPr>
                <a:xfrm>
                  <a:off x="783311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29FC58D-7919-B34B-9399-B933D84CFFB3}"/>
                    </a:ext>
                  </a:extLst>
                </p:cNvPr>
                <p:cNvSpPr/>
                <p:nvPr/>
              </p:nvSpPr>
              <p:spPr>
                <a:xfrm>
                  <a:off x="898246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668157A-69C1-3A47-914B-F21CED2E540E}"/>
                    </a:ext>
                  </a:extLst>
                </p:cNvPr>
                <p:cNvSpPr/>
                <p:nvPr/>
              </p:nvSpPr>
              <p:spPr>
                <a:xfrm>
                  <a:off x="783311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587493E-72D4-8745-8B2A-71636406E5AD}"/>
                    </a:ext>
                  </a:extLst>
                </p:cNvPr>
                <p:cNvSpPr/>
                <p:nvPr/>
              </p:nvSpPr>
              <p:spPr>
                <a:xfrm>
                  <a:off x="898246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FDBA298-C055-854D-B790-1DFF9E9ACD86}"/>
                    </a:ext>
                  </a:extLst>
                </p:cNvPr>
                <p:cNvSpPr/>
                <p:nvPr/>
              </p:nvSpPr>
              <p:spPr>
                <a:xfrm>
                  <a:off x="783311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4FAE772-08FD-4B41-A94E-B5E8F07E8F4D}"/>
                    </a:ext>
                  </a:extLst>
                </p:cNvPr>
                <p:cNvSpPr/>
                <p:nvPr/>
              </p:nvSpPr>
              <p:spPr>
                <a:xfrm>
                  <a:off x="898246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DE1A497-DA1D-DE44-8BD6-F8E60F754C51}"/>
                    </a:ext>
                  </a:extLst>
                </p:cNvPr>
                <p:cNvSpPr/>
                <p:nvPr/>
              </p:nvSpPr>
              <p:spPr>
                <a:xfrm>
                  <a:off x="783311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BEDEAB3-BFB3-2A49-8F73-53F3686B5CAC}"/>
                    </a:ext>
                  </a:extLst>
                </p:cNvPr>
                <p:cNvSpPr/>
                <p:nvPr/>
              </p:nvSpPr>
              <p:spPr>
                <a:xfrm>
                  <a:off x="898246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3E6B9D5-A896-424B-9DB0-0FA5E057E4A2}"/>
                    </a:ext>
                  </a:extLst>
                </p:cNvPr>
                <p:cNvSpPr/>
                <p:nvPr/>
              </p:nvSpPr>
              <p:spPr>
                <a:xfrm>
                  <a:off x="783311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B3A23BB-08BC-1E42-9D00-2ADF5C1A79A8}"/>
                    </a:ext>
                  </a:extLst>
                </p:cNvPr>
                <p:cNvSpPr/>
                <p:nvPr/>
              </p:nvSpPr>
              <p:spPr>
                <a:xfrm>
                  <a:off x="898246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D8EFAFE-5470-154B-A889-C6C306F9DA95}"/>
                    </a:ext>
                  </a:extLst>
                </p:cNvPr>
                <p:cNvSpPr/>
                <p:nvPr/>
              </p:nvSpPr>
              <p:spPr>
                <a:xfrm>
                  <a:off x="783311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1BC1167-AB54-4847-9FF2-E40C03CE2C6D}"/>
                    </a:ext>
                  </a:extLst>
                </p:cNvPr>
                <p:cNvSpPr/>
                <p:nvPr/>
              </p:nvSpPr>
              <p:spPr>
                <a:xfrm>
                  <a:off x="898246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E669E5B-EFDA-C443-A06B-AAC24B608FD8}"/>
                    </a:ext>
                  </a:extLst>
                </p:cNvPr>
                <p:cNvSpPr/>
                <p:nvPr/>
              </p:nvSpPr>
              <p:spPr>
                <a:xfrm>
                  <a:off x="783311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621345B-1F89-8149-81DE-6FBC738E98D0}"/>
                    </a:ext>
                  </a:extLst>
                </p:cNvPr>
                <p:cNvSpPr/>
                <p:nvPr/>
              </p:nvSpPr>
              <p:spPr>
                <a:xfrm>
                  <a:off x="898246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05AA0DF-90F5-8243-A08D-61B64A1569F0}"/>
                    </a:ext>
                  </a:extLst>
                </p:cNvPr>
                <p:cNvSpPr/>
                <p:nvPr/>
              </p:nvSpPr>
              <p:spPr>
                <a:xfrm>
                  <a:off x="783311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B681AD1-370A-5345-B9C6-D606FF4CAD2F}"/>
                    </a:ext>
                  </a:extLst>
                </p:cNvPr>
                <p:cNvSpPr/>
                <p:nvPr/>
              </p:nvSpPr>
              <p:spPr>
                <a:xfrm>
                  <a:off x="898246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98D62C1-9102-E74D-8C7E-F0E2E0583C5C}"/>
                    </a:ext>
                  </a:extLst>
                </p:cNvPr>
                <p:cNvSpPr/>
                <p:nvPr/>
              </p:nvSpPr>
              <p:spPr>
                <a:xfrm>
                  <a:off x="783311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BC89154-2D1E-DA44-A41C-FDF5259902CD}"/>
                    </a:ext>
                  </a:extLst>
                </p:cNvPr>
                <p:cNvSpPr/>
                <p:nvPr/>
              </p:nvSpPr>
              <p:spPr>
                <a:xfrm>
                  <a:off x="898246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96EE6AB-6012-9446-8D39-C3496CB99C4F}"/>
                    </a:ext>
                  </a:extLst>
                </p:cNvPr>
                <p:cNvSpPr/>
                <p:nvPr/>
              </p:nvSpPr>
              <p:spPr>
                <a:xfrm>
                  <a:off x="783311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E8AEF82-9395-1641-A088-BD459A8958C6}"/>
                    </a:ext>
                  </a:extLst>
                </p:cNvPr>
                <p:cNvSpPr/>
                <p:nvPr/>
              </p:nvSpPr>
              <p:spPr>
                <a:xfrm>
                  <a:off x="898246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7DE88A64-AD14-B54F-A2FE-7E2B2A5777D0}"/>
                    </a:ext>
                  </a:extLst>
                </p:cNvPr>
                <p:cNvSpPr/>
                <p:nvPr/>
              </p:nvSpPr>
              <p:spPr>
                <a:xfrm>
                  <a:off x="8136134" y="1853986"/>
                  <a:ext cx="673100" cy="6274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Diamond 185">
                  <a:extLst>
                    <a:ext uri="{FF2B5EF4-FFF2-40B4-BE49-F238E27FC236}">
                      <a16:creationId xmlns:a16="http://schemas.microsoft.com/office/drawing/2014/main" id="{FDCC8762-32C2-2849-B8CE-9C93FCC3A81D}"/>
                    </a:ext>
                  </a:extLst>
                </p:cNvPr>
                <p:cNvSpPr/>
                <p:nvPr/>
              </p:nvSpPr>
              <p:spPr>
                <a:xfrm>
                  <a:off x="8177311" y="2888037"/>
                  <a:ext cx="590746" cy="590746"/>
                </a:xfrm>
                <a:prstGeom prst="diamond">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B569B24-005F-D648-B04B-A1BBD36AAB59}"/>
                    </a:ext>
                  </a:extLst>
                </p:cNvPr>
                <p:cNvSpPr/>
                <p:nvPr/>
              </p:nvSpPr>
              <p:spPr>
                <a:xfrm>
                  <a:off x="8139465"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72EC1C3-F121-FF4B-8A6B-DF49C7D6BE92}"/>
                    </a:ext>
                  </a:extLst>
                </p:cNvPr>
                <p:cNvSpPr/>
                <p:nvPr/>
              </p:nvSpPr>
              <p:spPr>
                <a:xfrm>
                  <a:off x="8333238"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CA56662D-F750-9448-9858-52FE64609F5F}"/>
                    </a:ext>
                  </a:extLst>
                </p:cNvPr>
                <p:cNvSpPr/>
                <p:nvPr/>
              </p:nvSpPr>
              <p:spPr>
                <a:xfrm>
                  <a:off x="8509549"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8A2C74A-82EF-F14A-AAAB-0904896A644F}"/>
                    </a:ext>
                  </a:extLst>
                </p:cNvPr>
                <p:cNvSpPr/>
                <p:nvPr/>
              </p:nvSpPr>
              <p:spPr>
                <a:xfrm>
                  <a:off x="8703322"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6A05CE2-B3C7-E742-9B63-EBED0895BC82}"/>
                    </a:ext>
                  </a:extLst>
                </p:cNvPr>
                <p:cNvSpPr/>
                <p:nvPr/>
              </p:nvSpPr>
              <p:spPr>
                <a:xfrm>
                  <a:off x="8171157" y="4914251"/>
                  <a:ext cx="596900" cy="380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A041E7CA-EC0F-B447-B2EE-7BB46A9AFBAA}"/>
                  </a:ext>
                </a:extLst>
              </p:cNvPr>
              <p:cNvSpPr txBox="1"/>
              <p:nvPr/>
            </p:nvSpPr>
            <p:spPr>
              <a:xfrm rot="16200000">
                <a:off x="6502129" y="1948379"/>
                <a:ext cx="883575" cy="369332"/>
              </a:xfrm>
              <a:prstGeom prst="rect">
                <a:avLst/>
              </a:prstGeom>
              <a:noFill/>
            </p:spPr>
            <p:txBody>
              <a:bodyPr wrap="none" rtlCol="0" anchor="b">
                <a:spAutoFit/>
              </a:bodyPr>
              <a:lstStyle/>
              <a:p>
                <a:r>
                  <a:rPr lang="en-US" dirty="0"/>
                  <a:t>D0 (RX)</a:t>
                </a:r>
              </a:p>
            </p:txBody>
          </p:sp>
          <p:sp>
            <p:nvSpPr>
              <p:cNvPr id="127" name="TextBox 126">
                <a:extLst>
                  <a:ext uri="{FF2B5EF4-FFF2-40B4-BE49-F238E27FC236}">
                    <a16:creationId xmlns:a16="http://schemas.microsoft.com/office/drawing/2014/main" id="{9A767E9E-998F-524C-A0DB-90A82E85FD98}"/>
                  </a:ext>
                </a:extLst>
              </p:cNvPr>
              <p:cNvSpPr txBox="1"/>
              <p:nvPr/>
            </p:nvSpPr>
            <p:spPr>
              <a:xfrm rot="16200000">
                <a:off x="6828771" y="1958470"/>
                <a:ext cx="870751" cy="369332"/>
              </a:xfrm>
              <a:prstGeom prst="rect">
                <a:avLst/>
              </a:prstGeom>
              <a:noFill/>
            </p:spPr>
            <p:txBody>
              <a:bodyPr wrap="none" rtlCol="0" anchor="b">
                <a:spAutoFit/>
              </a:bodyPr>
              <a:lstStyle/>
              <a:p>
                <a:r>
                  <a:rPr lang="en-US" dirty="0"/>
                  <a:t>D1 (TX)</a:t>
                </a:r>
              </a:p>
            </p:txBody>
          </p:sp>
          <p:sp>
            <p:nvSpPr>
              <p:cNvPr id="128" name="TextBox 127">
                <a:extLst>
                  <a:ext uri="{FF2B5EF4-FFF2-40B4-BE49-F238E27FC236}">
                    <a16:creationId xmlns:a16="http://schemas.microsoft.com/office/drawing/2014/main" id="{B0C05763-A8BA-4843-936D-E008DFF0DC6D}"/>
                  </a:ext>
                </a:extLst>
              </p:cNvPr>
              <p:cNvSpPr txBox="1"/>
              <p:nvPr/>
            </p:nvSpPr>
            <p:spPr>
              <a:xfrm rot="16200000">
                <a:off x="5346748" y="2173628"/>
                <a:ext cx="444352" cy="369332"/>
              </a:xfrm>
              <a:prstGeom prst="rect">
                <a:avLst/>
              </a:prstGeom>
              <a:noFill/>
            </p:spPr>
            <p:txBody>
              <a:bodyPr wrap="none" rtlCol="0" anchor="b">
                <a:spAutoFit/>
              </a:bodyPr>
              <a:lstStyle/>
              <a:p>
                <a:r>
                  <a:rPr lang="en-US" dirty="0"/>
                  <a:t>D3</a:t>
                </a:r>
              </a:p>
            </p:txBody>
          </p:sp>
          <p:sp>
            <p:nvSpPr>
              <p:cNvPr id="129" name="TextBox 128">
                <a:extLst>
                  <a:ext uri="{FF2B5EF4-FFF2-40B4-BE49-F238E27FC236}">
                    <a16:creationId xmlns:a16="http://schemas.microsoft.com/office/drawing/2014/main" id="{C8774FFA-CA63-1343-857D-AB6530B3A4C5}"/>
                  </a:ext>
                </a:extLst>
              </p:cNvPr>
              <p:cNvSpPr txBox="1"/>
              <p:nvPr/>
            </p:nvSpPr>
            <p:spPr>
              <a:xfrm rot="16200000">
                <a:off x="5716049" y="2173628"/>
                <a:ext cx="444352" cy="369332"/>
              </a:xfrm>
              <a:prstGeom prst="rect">
                <a:avLst/>
              </a:prstGeom>
              <a:noFill/>
            </p:spPr>
            <p:txBody>
              <a:bodyPr wrap="none" rtlCol="0" anchor="b">
                <a:spAutoFit/>
              </a:bodyPr>
              <a:lstStyle/>
              <a:p>
                <a:r>
                  <a:rPr lang="en-US" dirty="0"/>
                  <a:t>D2</a:t>
                </a:r>
              </a:p>
            </p:txBody>
          </p:sp>
          <p:sp>
            <p:nvSpPr>
              <p:cNvPr id="130" name="TextBox 129">
                <a:extLst>
                  <a:ext uri="{FF2B5EF4-FFF2-40B4-BE49-F238E27FC236}">
                    <a16:creationId xmlns:a16="http://schemas.microsoft.com/office/drawing/2014/main" id="{4F10184E-1BEF-CC45-BC56-FB4A8C79C676}"/>
                  </a:ext>
                </a:extLst>
              </p:cNvPr>
              <p:cNvSpPr txBox="1"/>
              <p:nvPr/>
            </p:nvSpPr>
            <p:spPr>
              <a:xfrm rot="16200000">
                <a:off x="5038502" y="2173628"/>
                <a:ext cx="444352" cy="369332"/>
              </a:xfrm>
              <a:prstGeom prst="rect">
                <a:avLst/>
              </a:prstGeom>
              <a:noFill/>
            </p:spPr>
            <p:txBody>
              <a:bodyPr wrap="none" rtlCol="0" anchor="b">
                <a:spAutoFit/>
              </a:bodyPr>
              <a:lstStyle/>
              <a:p>
                <a:r>
                  <a:rPr lang="en-US" dirty="0"/>
                  <a:t>D4</a:t>
                </a:r>
              </a:p>
            </p:txBody>
          </p:sp>
          <p:sp>
            <p:nvSpPr>
              <p:cNvPr id="131" name="TextBox 130">
                <a:extLst>
                  <a:ext uri="{FF2B5EF4-FFF2-40B4-BE49-F238E27FC236}">
                    <a16:creationId xmlns:a16="http://schemas.microsoft.com/office/drawing/2014/main" id="{56F9CAB3-882A-4D47-B925-0D28E98701C4}"/>
                  </a:ext>
                </a:extLst>
              </p:cNvPr>
              <p:cNvSpPr txBox="1"/>
              <p:nvPr/>
            </p:nvSpPr>
            <p:spPr>
              <a:xfrm rot="16200000">
                <a:off x="4706351" y="2173627"/>
                <a:ext cx="444352" cy="369332"/>
              </a:xfrm>
              <a:prstGeom prst="rect">
                <a:avLst/>
              </a:prstGeom>
              <a:noFill/>
            </p:spPr>
            <p:txBody>
              <a:bodyPr wrap="square" rtlCol="0" anchor="b">
                <a:spAutoFit/>
              </a:bodyPr>
              <a:lstStyle/>
              <a:p>
                <a:r>
                  <a:rPr lang="en-US" dirty="0"/>
                  <a:t>D5</a:t>
                </a:r>
              </a:p>
            </p:txBody>
          </p:sp>
          <p:sp>
            <p:nvSpPr>
              <p:cNvPr id="132" name="TextBox 131">
                <a:extLst>
                  <a:ext uri="{FF2B5EF4-FFF2-40B4-BE49-F238E27FC236}">
                    <a16:creationId xmlns:a16="http://schemas.microsoft.com/office/drawing/2014/main" id="{862E7CEE-A6AC-FA44-BE71-F5E06E8CCFE3}"/>
                  </a:ext>
                </a:extLst>
              </p:cNvPr>
              <p:cNvSpPr txBox="1"/>
              <p:nvPr/>
            </p:nvSpPr>
            <p:spPr>
              <a:xfrm rot="16200000">
                <a:off x="4369286" y="2173627"/>
                <a:ext cx="444352" cy="369332"/>
              </a:xfrm>
              <a:prstGeom prst="rect">
                <a:avLst/>
              </a:prstGeom>
              <a:noFill/>
            </p:spPr>
            <p:txBody>
              <a:bodyPr wrap="square" rtlCol="0" anchor="b">
                <a:spAutoFit/>
              </a:bodyPr>
              <a:lstStyle/>
              <a:p>
                <a:r>
                  <a:rPr lang="en-US" dirty="0"/>
                  <a:t>D6</a:t>
                </a:r>
              </a:p>
            </p:txBody>
          </p:sp>
          <p:sp>
            <p:nvSpPr>
              <p:cNvPr id="133" name="TextBox 132">
                <a:extLst>
                  <a:ext uri="{FF2B5EF4-FFF2-40B4-BE49-F238E27FC236}">
                    <a16:creationId xmlns:a16="http://schemas.microsoft.com/office/drawing/2014/main" id="{67DE39E2-D010-CD4B-BC0D-D80299C73237}"/>
                  </a:ext>
                </a:extLst>
              </p:cNvPr>
              <p:cNvSpPr txBox="1"/>
              <p:nvPr/>
            </p:nvSpPr>
            <p:spPr>
              <a:xfrm rot="16200000">
                <a:off x="4037135" y="2173626"/>
                <a:ext cx="444352" cy="369332"/>
              </a:xfrm>
              <a:prstGeom prst="rect">
                <a:avLst/>
              </a:prstGeom>
              <a:noFill/>
            </p:spPr>
            <p:txBody>
              <a:bodyPr wrap="none" rtlCol="0" anchor="b">
                <a:spAutoFit/>
              </a:bodyPr>
              <a:lstStyle/>
              <a:p>
                <a:r>
                  <a:rPr lang="en-US" dirty="0"/>
                  <a:t>D7</a:t>
                </a:r>
              </a:p>
            </p:txBody>
          </p:sp>
          <p:sp>
            <p:nvSpPr>
              <p:cNvPr id="134" name="TextBox 133">
                <a:extLst>
                  <a:ext uri="{FF2B5EF4-FFF2-40B4-BE49-F238E27FC236}">
                    <a16:creationId xmlns:a16="http://schemas.microsoft.com/office/drawing/2014/main" id="{21E29ABD-5F4A-9643-B8E3-1E2902105A08}"/>
                  </a:ext>
                </a:extLst>
              </p:cNvPr>
              <p:cNvSpPr txBox="1"/>
              <p:nvPr/>
            </p:nvSpPr>
            <p:spPr>
              <a:xfrm rot="16200000">
                <a:off x="3693997" y="2167991"/>
                <a:ext cx="444352" cy="369332"/>
              </a:xfrm>
              <a:prstGeom prst="rect">
                <a:avLst/>
              </a:prstGeom>
              <a:noFill/>
            </p:spPr>
            <p:txBody>
              <a:bodyPr wrap="none" rtlCol="0" anchor="b">
                <a:spAutoFit/>
              </a:bodyPr>
              <a:lstStyle/>
              <a:p>
                <a:r>
                  <a:rPr lang="en-US" dirty="0"/>
                  <a:t>D8</a:t>
                </a:r>
              </a:p>
            </p:txBody>
          </p:sp>
          <p:sp>
            <p:nvSpPr>
              <p:cNvPr id="135" name="TextBox 134">
                <a:extLst>
                  <a:ext uri="{FF2B5EF4-FFF2-40B4-BE49-F238E27FC236}">
                    <a16:creationId xmlns:a16="http://schemas.microsoft.com/office/drawing/2014/main" id="{5931DECD-DCA7-DF42-9DE4-B7D00E64A61C}"/>
                  </a:ext>
                </a:extLst>
              </p:cNvPr>
              <p:cNvSpPr txBox="1"/>
              <p:nvPr/>
            </p:nvSpPr>
            <p:spPr>
              <a:xfrm rot="16200000">
                <a:off x="3359588" y="2173625"/>
                <a:ext cx="444352" cy="369332"/>
              </a:xfrm>
              <a:prstGeom prst="rect">
                <a:avLst/>
              </a:prstGeom>
              <a:noFill/>
            </p:spPr>
            <p:txBody>
              <a:bodyPr wrap="none" rtlCol="0" anchor="b">
                <a:spAutoFit/>
              </a:bodyPr>
              <a:lstStyle/>
              <a:p>
                <a:r>
                  <a:rPr lang="en-US" dirty="0"/>
                  <a:t>D9</a:t>
                </a:r>
              </a:p>
            </p:txBody>
          </p:sp>
          <p:sp>
            <p:nvSpPr>
              <p:cNvPr id="136" name="TextBox 135">
                <a:extLst>
                  <a:ext uri="{FF2B5EF4-FFF2-40B4-BE49-F238E27FC236}">
                    <a16:creationId xmlns:a16="http://schemas.microsoft.com/office/drawing/2014/main" id="{F754B752-430F-5749-B6EF-7285CCDFA64D}"/>
                  </a:ext>
                </a:extLst>
              </p:cNvPr>
              <p:cNvSpPr txBox="1"/>
              <p:nvPr/>
            </p:nvSpPr>
            <p:spPr>
              <a:xfrm rot="16200000">
                <a:off x="2959679" y="2115670"/>
                <a:ext cx="561372" cy="369332"/>
              </a:xfrm>
              <a:prstGeom prst="rect">
                <a:avLst/>
              </a:prstGeom>
              <a:noFill/>
            </p:spPr>
            <p:txBody>
              <a:bodyPr wrap="none" rtlCol="0" anchor="b">
                <a:spAutoFit/>
              </a:bodyPr>
              <a:lstStyle/>
              <a:p>
                <a:r>
                  <a:rPr lang="en-US" dirty="0"/>
                  <a:t>D10</a:t>
                </a:r>
              </a:p>
            </p:txBody>
          </p:sp>
          <p:sp>
            <p:nvSpPr>
              <p:cNvPr id="137" name="TextBox 136">
                <a:extLst>
                  <a:ext uri="{FF2B5EF4-FFF2-40B4-BE49-F238E27FC236}">
                    <a16:creationId xmlns:a16="http://schemas.microsoft.com/office/drawing/2014/main" id="{52B0CCAE-F80F-B142-923D-4328C9E5C17D}"/>
                  </a:ext>
                </a:extLst>
              </p:cNvPr>
              <p:cNvSpPr txBox="1"/>
              <p:nvPr/>
            </p:nvSpPr>
            <p:spPr>
              <a:xfrm rot="16200000">
                <a:off x="2629797" y="2115669"/>
                <a:ext cx="561372" cy="369332"/>
              </a:xfrm>
              <a:prstGeom prst="rect">
                <a:avLst/>
              </a:prstGeom>
              <a:noFill/>
            </p:spPr>
            <p:txBody>
              <a:bodyPr wrap="none" rtlCol="0" anchor="b">
                <a:spAutoFit/>
              </a:bodyPr>
              <a:lstStyle/>
              <a:p>
                <a:r>
                  <a:rPr lang="en-US" dirty="0"/>
                  <a:t>D11</a:t>
                </a:r>
              </a:p>
            </p:txBody>
          </p:sp>
          <p:sp>
            <p:nvSpPr>
              <p:cNvPr id="138" name="TextBox 137">
                <a:extLst>
                  <a:ext uri="{FF2B5EF4-FFF2-40B4-BE49-F238E27FC236}">
                    <a16:creationId xmlns:a16="http://schemas.microsoft.com/office/drawing/2014/main" id="{3D92F2F4-EA26-AD46-ABC3-E932993F4A41}"/>
                  </a:ext>
                </a:extLst>
              </p:cNvPr>
              <p:cNvSpPr txBox="1"/>
              <p:nvPr/>
            </p:nvSpPr>
            <p:spPr>
              <a:xfrm rot="16200000">
                <a:off x="2291071" y="2109481"/>
                <a:ext cx="561372" cy="369332"/>
              </a:xfrm>
              <a:prstGeom prst="rect">
                <a:avLst/>
              </a:prstGeom>
              <a:noFill/>
              <a:ln>
                <a:noFill/>
              </a:ln>
            </p:spPr>
            <p:txBody>
              <a:bodyPr wrap="none" rtlCol="0" anchor="b">
                <a:spAutoFit/>
              </a:bodyPr>
              <a:lstStyle/>
              <a:p>
                <a:r>
                  <a:rPr lang="en-US" dirty="0"/>
                  <a:t>D12</a:t>
                </a:r>
              </a:p>
            </p:txBody>
          </p:sp>
          <p:sp>
            <p:nvSpPr>
              <p:cNvPr id="139" name="TextBox 138">
                <a:extLst>
                  <a:ext uri="{FF2B5EF4-FFF2-40B4-BE49-F238E27FC236}">
                    <a16:creationId xmlns:a16="http://schemas.microsoft.com/office/drawing/2014/main" id="{DB4D914E-0336-184F-A326-A423A540C79C}"/>
                  </a:ext>
                </a:extLst>
              </p:cNvPr>
              <p:cNvSpPr txBox="1"/>
              <p:nvPr/>
            </p:nvSpPr>
            <p:spPr>
              <a:xfrm rot="16200000">
                <a:off x="6230230" y="2015224"/>
                <a:ext cx="749885" cy="369332"/>
              </a:xfrm>
              <a:prstGeom prst="rect">
                <a:avLst/>
              </a:prstGeom>
              <a:noFill/>
            </p:spPr>
            <p:txBody>
              <a:bodyPr wrap="none" rtlCol="0" anchor="b">
                <a:spAutoFit/>
              </a:bodyPr>
              <a:lstStyle/>
              <a:p>
                <a:r>
                  <a:rPr lang="en-US" dirty="0"/>
                  <a:t>RESET</a:t>
                </a:r>
              </a:p>
            </p:txBody>
          </p:sp>
          <p:sp>
            <p:nvSpPr>
              <p:cNvPr id="140" name="TextBox 139">
                <a:extLst>
                  <a:ext uri="{FF2B5EF4-FFF2-40B4-BE49-F238E27FC236}">
                    <a16:creationId xmlns:a16="http://schemas.microsoft.com/office/drawing/2014/main" id="{559F4756-8462-B54F-A344-ADADF47F6DA7}"/>
                  </a:ext>
                </a:extLst>
              </p:cNvPr>
              <p:cNvSpPr txBox="1"/>
              <p:nvPr/>
            </p:nvSpPr>
            <p:spPr>
              <a:xfrm rot="16200000">
                <a:off x="6230231" y="5445302"/>
                <a:ext cx="749885" cy="369332"/>
              </a:xfrm>
              <a:prstGeom prst="rect">
                <a:avLst/>
              </a:prstGeom>
              <a:noFill/>
            </p:spPr>
            <p:txBody>
              <a:bodyPr wrap="none" rtlCol="0" anchor="t">
                <a:spAutoFit/>
              </a:bodyPr>
              <a:lstStyle/>
              <a:p>
                <a:pPr algn="r"/>
                <a:r>
                  <a:rPr lang="en-US" dirty="0"/>
                  <a:t>RESET</a:t>
                </a:r>
              </a:p>
            </p:txBody>
          </p:sp>
          <p:sp>
            <p:nvSpPr>
              <p:cNvPr id="141" name="TextBox 140">
                <a:extLst>
                  <a:ext uri="{FF2B5EF4-FFF2-40B4-BE49-F238E27FC236}">
                    <a16:creationId xmlns:a16="http://schemas.microsoft.com/office/drawing/2014/main" id="{A8B63869-8363-4042-8BF7-0DFC5176F311}"/>
                  </a:ext>
                </a:extLst>
              </p:cNvPr>
              <p:cNvSpPr txBox="1"/>
              <p:nvPr/>
            </p:nvSpPr>
            <p:spPr>
              <a:xfrm rot="16200000">
                <a:off x="2291071" y="5349835"/>
                <a:ext cx="561372" cy="369332"/>
              </a:xfrm>
              <a:prstGeom prst="rect">
                <a:avLst/>
              </a:prstGeom>
              <a:noFill/>
            </p:spPr>
            <p:txBody>
              <a:bodyPr wrap="none" rtlCol="0" anchor="t">
                <a:spAutoFit/>
              </a:bodyPr>
              <a:lstStyle/>
              <a:p>
                <a:pPr algn="r"/>
                <a:r>
                  <a:rPr lang="en-US" dirty="0"/>
                  <a:t>D13</a:t>
                </a:r>
              </a:p>
            </p:txBody>
          </p:sp>
          <p:sp>
            <p:nvSpPr>
              <p:cNvPr id="142" name="TextBox 141">
                <a:extLst>
                  <a:ext uri="{FF2B5EF4-FFF2-40B4-BE49-F238E27FC236}">
                    <a16:creationId xmlns:a16="http://schemas.microsoft.com/office/drawing/2014/main" id="{2160C63A-A693-EC4D-8B97-E65DB7EFBA25}"/>
                  </a:ext>
                </a:extLst>
              </p:cNvPr>
              <p:cNvSpPr txBox="1"/>
              <p:nvPr/>
            </p:nvSpPr>
            <p:spPr>
              <a:xfrm rot="16200000">
                <a:off x="3364397" y="5287726"/>
                <a:ext cx="434734" cy="369332"/>
              </a:xfrm>
              <a:prstGeom prst="rect">
                <a:avLst/>
              </a:prstGeom>
              <a:noFill/>
            </p:spPr>
            <p:txBody>
              <a:bodyPr wrap="none" rtlCol="0" anchor="t">
                <a:spAutoFit/>
              </a:bodyPr>
              <a:lstStyle/>
              <a:p>
                <a:pPr algn="r"/>
                <a:r>
                  <a:rPr lang="en-US" dirty="0"/>
                  <a:t>A0</a:t>
                </a:r>
              </a:p>
            </p:txBody>
          </p:sp>
          <p:sp>
            <p:nvSpPr>
              <p:cNvPr id="143" name="TextBox 142">
                <a:extLst>
                  <a:ext uri="{FF2B5EF4-FFF2-40B4-BE49-F238E27FC236}">
                    <a16:creationId xmlns:a16="http://schemas.microsoft.com/office/drawing/2014/main" id="{C64B7550-6EAE-B643-8CC9-D7F3117DCD56}"/>
                  </a:ext>
                </a:extLst>
              </p:cNvPr>
              <p:cNvSpPr txBox="1"/>
              <p:nvPr/>
            </p:nvSpPr>
            <p:spPr>
              <a:xfrm rot="16200000">
                <a:off x="3698806" y="5295285"/>
                <a:ext cx="434734" cy="369332"/>
              </a:xfrm>
              <a:prstGeom prst="rect">
                <a:avLst/>
              </a:prstGeom>
              <a:noFill/>
            </p:spPr>
            <p:txBody>
              <a:bodyPr wrap="none" rtlCol="0" anchor="t">
                <a:spAutoFit/>
              </a:bodyPr>
              <a:lstStyle/>
              <a:p>
                <a:pPr algn="r"/>
                <a:r>
                  <a:rPr lang="en-US" dirty="0"/>
                  <a:t>A1</a:t>
                </a:r>
              </a:p>
            </p:txBody>
          </p:sp>
          <p:sp>
            <p:nvSpPr>
              <p:cNvPr id="144" name="TextBox 143">
                <a:extLst>
                  <a:ext uri="{FF2B5EF4-FFF2-40B4-BE49-F238E27FC236}">
                    <a16:creationId xmlns:a16="http://schemas.microsoft.com/office/drawing/2014/main" id="{D4231013-EE0A-9040-97F8-E88DAF5392FC}"/>
                  </a:ext>
                </a:extLst>
              </p:cNvPr>
              <p:cNvSpPr txBox="1"/>
              <p:nvPr/>
            </p:nvSpPr>
            <p:spPr>
              <a:xfrm rot="16200000">
                <a:off x="4038997" y="5288279"/>
                <a:ext cx="434734" cy="369332"/>
              </a:xfrm>
              <a:prstGeom prst="rect">
                <a:avLst/>
              </a:prstGeom>
              <a:noFill/>
            </p:spPr>
            <p:txBody>
              <a:bodyPr wrap="none" rtlCol="0" anchor="t">
                <a:spAutoFit/>
              </a:bodyPr>
              <a:lstStyle/>
              <a:p>
                <a:pPr algn="r"/>
                <a:r>
                  <a:rPr lang="en-US" dirty="0"/>
                  <a:t>A2</a:t>
                </a:r>
              </a:p>
            </p:txBody>
          </p:sp>
          <p:sp>
            <p:nvSpPr>
              <p:cNvPr id="145" name="TextBox 144">
                <a:extLst>
                  <a:ext uri="{FF2B5EF4-FFF2-40B4-BE49-F238E27FC236}">
                    <a16:creationId xmlns:a16="http://schemas.microsoft.com/office/drawing/2014/main" id="{4A7E23E2-954C-6441-B48C-036883E89DE9}"/>
                  </a:ext>
                </a:extLst>
              </p:cNvPr>
              <p:cNvSpPr txBox="1"/>
              <p:nvPr/>
            </p:nvSpPr>
            <p:spPr>
              <a:xfrm rot="16200000">
                <a:off x="4367061" y="5287725"/>
                <a:ext cx="434734" cy="369332"/>
              </a:xfrm>
              <a:prstGeom prst="rect">
                <a:avLst/>
              </a:prstGeom>
              <a:noFill/>
            </p:spPr>
            <p:txBody>
              <a:bodyPr wrap="none" rtlCol="0" anchor="t">
                <a:spAutoFit/>
              </a:bodyPr>
              <a:lstStyle/>
              <a:p>
                <a:pPr algn="r"/>
                <a:r>
                  <a:rPr lang="en-US" dirty="0"/>
                  <a:t>A3</a:t>
                </a:r>
              </a:p>
            </p:txBody>
          </p:sp>
          <p:sp>
            <p:nvSpPr>
              <p:cNvPr id="146" name="TextBox 145">
                <a:extLst>
                  <a:ext uri="{FF2B5EF4-FFF2-40B4-BE49-F238E27FC236}">
                    <a16:creationId xmlns:a16="http://schemas.microsoft.com/office/drawing/2014/main" id="{6FC63258-E63B-9C43-B22F-6692EB6873A2}"/>
                  </a:ext>
                </a:extLst>
              </p:cNvPr>
              <p:cNvSpPr txBox="1"/>
              <p:nvPr/>
            </p:nvSpPr>
            <p:spPr>
              <a:xfrm rot="16200000">
                <a:off x="4714762" y="5293916"/>
                <a:ext cx="434734" cy="369332"/>
              </a:xfrm>
              <a:prstGeom prst="rect">
                <a:avLst/>
              </a:prstGeom>
              <a:noFill/>
            </p:spPr>
            <p:txBody>
              <a:bodyPr wrap="none" rtlCol="0" anchor="t">
                <a:spAutoFit/>
              </a:bodyPr>
              <a:lstStyle/>
              <a:p>
                <a:pPr algn="r"/>
                <a:r>
                  <a:rPr lang="en-US" dirty="0"/>
                  <a:t>A4</a:t>
                </a:r>
              </a:p>
            </p:txBody>
          </p:sp>
          <p:sp>
            <p:nvSpPr>
              <p:cNvPr id="147" name="TextBox 146">
                <a:extLst>
                  <a:ext uri="{FF2B5EF4-FFF2-40B4-BE49-F238E27FC236}">
                    <a16:creationId xmlns:a16="http://schemas.microsoft.com/office/drawing/2014/main" id="{21BEE0C7-1812-4546-913C-4D153362E4EA}"/>
                  </a:ext>
                </a:extLst>
              </p:cNvPr>
              <p:cNvSpPr txBox="1"/>
              <p:nvPr/>
            </p:nvSpPr>
            <p:spPr>
              <a:xfrm rot="16200000">
                <a:off x="5040737" y="5286516"/>
                <a:ext cx="434734" cy="369332"/>
              </a:xfrm>
              <a:prstGeom prst="rect">
                <a:avLst/>
              </a:prstGeom>
              <a:noFill/>
            </p:spPr>
            <p:txBody>
              <a:bodyPr wrap="none" rtlCol="0" anchor="t">
                <a:spAutoFit/>
              </a:bodyPr>
              <a:lstStyle/>
              <a:p>
                <a:pPr algn="r"/>
                <a:r>
                  <a:rPr lang="en-US" dirty="0"/>
                  <a:t>A5</a:t>
                </a:r>
              </a:p>
            </p:txBody>
          </p:sp>
          <p:sp>
            <p:nvSpPr>
              <p:cNvPr id="148" name="TextBox 147">
                <a:extLst>
                  <a:ext uri="{FF2B5EF4-FFF2-40B4-BE49-F238E27FC236}">
                    <a16:creationId xmlns:a16="http://schemas.microsoft.com/office/drawing/2014/main" id="{32BC7388-9DAD-CC43-BCCC-A1FCA2F56FA8}"/>
                  </a:ext>
                </a:extLst>
              </p:cNvPr>
              <p:cNvSpPr txBox="1"/>
              <p:nvPr/>
            </p:nvSpPr>
            <p:spPr>
              <a:xfrm rot="16200000">
                <a:off x="5379414" y="5288581"/>
                <a:ext cx="434734" cy="369332"/>
              </a:xfrm>
              <a:prstGeom prst="rect">
                <a:avLst/>
              </a:prstGeom>
              <a:noFill/>
            </p:spPr>
            <p:txBody>
              <a:bodyPr wrap="none" rtlCol="0" anchor="t">
                <a:spAutoFit/>
              </a:bodyPr>
              <a:lstStyle/>
              <a:p>
                <a:pPr algn="r"/>
                <a:r>
                  <a:rPr lang="en-US" dirty="0"/>
                  <a:t>A6</a:t>
                </a:r>
              </a:p>
            </p:txBody>
          </p:sp>
          <p:sp>
            <p:nvSpPr>
              <p:cNvPr id="149" name="TextBox 148">
                <a:extLst>
                  <a:ext uri="{FF2B5EF4-FFF2-40B4-BE49-F238E27FC236}">
                    <a16:creationId xmlns:a16="http://schemas.microsoft.com/office/drawing/2014/main" id="{0FEE2B37-BBE7-D848-84FB-11904C433307}"/>
                  </a:ext>
                </a:extLst>
              </p:cNvPr>
              <p:cNvSpPr txBox="1"/>
              <p:nvPr/>
            </p:nvSpPr>
            <p:spPr>
              <a:xfrm rot="16200000">
                <a:off x="5719976" y="5293915"/>
                <a:ext cx="434734" cy="369332"/>
              </a:xfrm>
              <a:prstGeom prst="rect">
                <a:avLst/>
              </a:prstGeom>
              <a:noFill/>
            </p:spPr>
            <p:txBody>
              <a:bodyPr wrap="none" rtlCol="0" anchor="t">
                <a:spAutoFit/>
              </a:bodyPr>
              <a:lstStyle/>
              <a:p>
                <a:pPr algn="r"/>
                <a:r>
                  <a:rPr lang="en-US" dirty="0"/>
                  <a:t>A7</a:t>
                </a:r>
              </a:p>
            </p:txBody>
          </p:sp>
        </p:grpSp>
        <p:sp>
          <p:nvSpPr>
            <p:cNvPr id="103" name="Rectangle 102">
              <a:extLst>
                <a:ext uri="{FF2B5EF4-FFF2-40B4-BE49-F238E27FC236}">
                  <a16:creationId xmlns:a16="http://schemas.microsoft.com/office/drawing/2014/main" id="{30AD1025-3B21-3F4F-915A-9B504B034787}"/>
                </a:ext>
              </a:extLst>
            </p:cNvPr>
            <p:cNvSpPr/>
            <p:nvPr/>
          </p:nvSpPr>
          <p:spPr>
            <a:xfrm rot="16200000">
              <a:off x="2177672"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PB4</a:t>
              </a:r>
            </a:p>
          </p:txBody>
        </p:sp>
        <p:sp>
          <p:nvSpPr>
            <p:cNvPr id="104" name="Rectangle 103">
              <a:extLst>
                <a:ext uri="{FF2B5EF4-FFF2-40B4-BE49-F238E27FC236}">
                  <a16:creationId xmlns:a16="http://schemas.microsoft.com/office/drawing/2014/main" id="{698980F7-71FE-8248-8275-0A69DB270FC4}"/>
                </a:ext>
              </a:extLst>
            </p:cNvPr>
            <p:cNvSpPr/>
            <p:nvPr/>
          </p:nvSpPr>
          <p:spPr>
            <a:xfrm rot="16200000">
              <a:off x="251562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PB3</a:t>
              </a:r>
            </a:p>
          </p:txBody>
        </p:sp>
        <p:sp>
          <p:nvSpPr>
            <p:cNvPr id="105" name="Rectangle 104">
              <a:extLst>
                <a:ext uri="{FF2B5EF4-FFF2-40B4-BE49-F238E27FC236}">
                  <a16:creationId xmlns:a16="http://schemas.microsoft.com/office/drawing/2014/main" id="{776775BE-1D35-6747-8E73-D242ED9B5DC2}"/>
                </a:ext>
              </a:extLst>
            </p:cNvPr>
            <p:cNvSpPr/>
            <p:nvPr/>
          </p:nvSpPr>
          <p:spPr>
            <a:xfrm rot="16200000">
              <a:off x="285460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PB2</a:t>
              </a:r>
            </a:p>
          </p:txBody>
        </p:sp>
        <p:sp>
          <p:nvSpPr>
            <p:cNvPr id="106" name="Rectangle 105">
              <a:extLst>
                <a:ext uri="{FF2B5EF4-FFF2-40B4-BE49-F238E27FC236}">
                  <a16:creationId xmlns:a16="http://schemas.microsoft.com/office/drawing/2014/main" id="{58A2E993-D22C-2A48-8456-CF22B10CCD1C}"/>
                </a:ext>
              </a:extLst>
            </p:cNvPr>
            <p:cNvSpPr/>
            <p:nvPr/>
          </p:nvSpPr>
          <p:spPr>
            <a:xfrm rot="16200000">
              <a:off x="3187677"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PB1</a:t>
              </a:r>
            </a:p>
          </p:txBody>
        </p:sp>
        <p:sp>
          <p:nvSpPr>
            <p:cNvPr id="107" name="Rectangle 106">
              <a:extLst>
                <a:ext uri="{FF2B5EF4-FFF2-40B4-BE49-F238E27FC236}">
                  <a16:creationId xmlns:a16="http://schemas.microsoft.com/office/drawing/2014/main" id="{AEF1ECDD-3295-3F48-9208-8407E2C556EE}"/>
                </a:ext>
              </a:extLst>
            </p:cNvPr>
            <p:cNvSpPr/>
            <p:nvPr/>
          </p:nvSpPr>
          <p:spPr>
            <a:xfrm rot="16200000">
              <a:off x="3522349"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PB0</a:t>
              </a:r>
            </a:p>
          </p:txBody>
        </p:sp>
        <p:sp>
          <p:nvSpPr>
            <p:cNvPr id="108" name="Rectangle 107">
              <a:extLst>
                <a:ext uri="{FF2B5EF4-FFF2-40B4-BE49-F238E27FC236}">
                  <a16:creationId xmlns:a16="http://schemas.microsoft.com/office/drawing/2014/main" id="{D86F310E-B307-1D4A-8B6D-9156B4133BBA}"/>
                </a:ext>
              </a:extLst>
            </p:cNvPr>
            <p:cNvSpPr/>
            <p:nvPr/>
          </p:nvSpPr>
          <p:spPr>
            <a:xfrm rot="16200000">
              <a:off x="38625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PD7</a:t>
              </a:r>
            </a:p>
          </p:txBody>
        </p:sp>
        <p:sp>
          <p:nvSpPr>
            <p:cNvPr id="109" name="Rectangle 108">
              <a:extLst>
                <a:ext uri="{FF2B5EF4-FFF2-40B4-BE49-F238E27FC236}">
                  <a16:creationId xmlns:a16="http://schemas.microsoft.com/office/drawing/2014/main" id="{1ECD553B-E5BA-DA44-A254-7B0B680A3966}"/>
                </a:ext>
              </a:extLst>
            </p:cNvPr>
            <p:cNvSpPr/>
            <p:nvPr/>
          </p:nvSpPr>
          <p:spPr>
            <a:xfrm rot="16200000">
              <a:off x="420231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PD6</a:t>
              </a:r>
            </a:p>
          </p:txBody>
        </p:sp>
        <p:sp>
          <p:nvSpPr>
            <p:cNvPr id="110" name="Rectangle 109">
              <a:extLst>
                <a:ext uri="{FF2B5EF4-FFF2-40B4-BE49-F238E27FC236}">
                  <a16:creationId xmlns:a16="http://schemas.microsoft.com/office/drawing/2014/main" id="{6BF04431-D485-EF45-8C34-BCB9FE9287C3}"/>
                </a:ext>
              </a:extLst>
            </p:cNvPr>
            <p:cNvSpPr/>
            <p:nvPr/>
          </p:nvSpPr>
          <p:spPr>
            <a:xfrm rot="16200000">
              <a:off x="4535940" y="1185976"/>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PD5</a:t>
              </a:r>
            </a:p>
          </p:txBody>
        </p:sp>
        <p:sp>
          <p:nvSpPr>
            <p:cNvPr id="111" name="Rectangle 110">
              <a:extLst>
                <a:ext uri="{FF2B5EF4-FFF2-40B4-BE49-F238E27FC236}">
                  <a16:creationId xmlns:a16="http://schemas.microsoft.com/office/drawing/2014/main" id="{E0CC339C-AFDF-2947-8233-6DDE7940DF64}"/>
                </a:ext>
              </a:extLst>
            </p:cNvPr>
            <p:cNvSpPr/>
            <p:nvPr/>
          </p:nvSpPr>
          <p:spPr>
            <a:xfrm rot="16200000">
              <a:off x="4867209"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PD4</a:t>
              </a:r>
            </a:p>
          </p:txBody>
        </p:sp>
        <p:sp>
          <p:nvSpPr>
            <p:cNvPr id="112" name="Rectangle 111">
              <a:extLst>
                <a:ext uri="{FF2B5EF4-FFF2-40B4-BE49-F238E27FC236}">
                  <a16:creationId xmlns:a16="http://schemas.microsoft.com/office/drawing/2014/main" id="{8DD43D00-426F-384E-9A9D-2057EB0F1315}"/>
                </a:ext>
              </a:extLst>
            </p:cNvPr>
            <p:cNvSpPr/>
            <p:nvPr/>
          </p:nvSpPr>
          <p:spPr>
            <a:xfrm rot="16200000">
              <a:off x="52049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PD3</a:t>
              </a:r>
            </a:p>
          </p:txBody>
        </p:sp>
        <p:sp>
          <p:nvSpPr>
            <p:cNvPr id="113" name="Rectangle 112">
              <a:extLst>
                <a:ext uri="{FF2B5EF4-FFF2-40B4-BE49-F238E27FC236}">
                  <a16:creationId xmlns:a16="http://schemas.microsoft.com/office/drawing/2014/main" id="{8FB8FDC6-D453-AD42-9CBC-DFBED899CDB8}"/>
                </a:ext>
              </a:extLst>
            </p:cNvPr>
            <p:cNvSpPr/>
            <p:nvPr/>
          </p:nvSpPr>
          <p:spPr>
            <a:xfrm rot="16200000">
              <a:off x="554325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PD2</a:t>
              </a:r>
            </a:p>
          </p:txBody>
        </p:sp>
        <p:sp>
          <p:nvSpPr>
            <p:cNvPr id="114" name="Rectangle 113">
              <a:extLst>
                <a:ext uri="{FF2B5EF4-FFF2-40B4-BE49-F238E27FC236}">
                  <a16:creationId xmlns:a16="http://schemas.microsoft.com/office/drawing/2014/main" id="{6BC8B58B-49CB-0C44-97A0-09C6F04F408B}"/>
                </a:ext>
              </a:extLst>
            </p:cNvPr>
            <p:cNvSpPr/>
            <p:nvPr/>
          </p:nvSpPr>
          <p:spPr>
            <a:xfrm rot="16200000">
              <a:off x="655083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PD0</a:t>
              </a:r>
            </a:p>
          </p:txBody>
        </p:sp>
        <p:sp>
          <p:nvSpPr>
            <p:cNvPr id="115" name="Rectangle 114">
              <a:extLst>
                <a:ext uri="{FF2B5EF4-FFF2-40B4-BE49-F238E27FC236}">
                  <a16:creationId xmlns:a16="http://schemas.microsoft.com/office/drawing/2014/main" id="{CDF879D1-D389-1E43-AF87-3A89C0A701C0}"/>
                </a:ext>
              </a:extLst>
            </p:cNvPr>
            <p:cNvSpPr/>
            <p:nvPr/>
          </p:nvSpPr>
          <p:spPr>
            <a:xfrm rot="16200000">
              <a:off x="6880823"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PD1</a:t>
              </a:r>
            </a:p>
          </p:txBody>
        </p:sp>
        <p:sp>
          <p:nvSpPr>
            <p:cNvPr id="116" name="Rectangle 115">
              <a:extLst>
                <a:ext uri="{FF2B5EF4-FFF2-40B4-BE49-F238E27FC236}">
                  <a16:creationId xmlns:a16="http://schemas.microsoft.com/office/drawing/2014/main" id="{4B8B92D9-549D-2141-BCBF-E03AF05CC5AD}"/>
                </a:ext>
              </a:extLst>
            </p:cNvPr>
            <p:cNvSpPr/>
            <p:nvPr/>
          </p:nvSpPr>
          <p:spPr>
            <a:xfrm rot="16200000">
              <a:off x="6208391" y="1184839"/>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17" name="Rectangle 116">
              <a:extLst>
                <a:ext uri="{FF2B5EF4-FFF2-40B4-BE49-F238E27FC236}">
                  <a16:creationId xmlns:a16="http://schemas.microsoft.com/office/drawing/2014/main" id="{E87E62DD-2DF8-3742-85A7-9EFA4B59F529}"/>
                </a:ext>
              </a:extLst>
            </p:cNvPr>
            <p:cNvSpPr/>
            <p:nvPr/>
          </p:nvSpPr>
          <p:spPr>
            <a:xfrm rot="16200000">
              <a:off x="2177672" y="6158124"/>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PB5</a:t>
              </a:r>
            </a:p>
          </p:txBody>
        </p:sp>
        <p:sp>
          <p:nvSpPr>
            <p:cNvPr id="118" name="Rectangle 117">
              <a:extLst>
                <a:ext uri="{FF2B5EF4-FFF2-40B4-BE49-F238E27FC236}">
                  <a16:creationId xmlns:a16="http://schemas.microsoft.com/office/drawing/2014/main" id="{C9260980-5AD6-5549-8F6F-4EFE8C0B2E7F}"/>
                </a:ext>
              </a:extLst>
            </p:cNvPr>
            <p:cNvSpPr/>
            <p:nvPr/>
          </p:nvSpPr>
          <p:spPr>
            <a:xfrm rot="16200000">
              <a:off x="318767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PC0</a:t>
              </a:r>
            </a:p>
          </p:txBody>
        </p:sp>
        <p:sp>
          <p:nvSpPr>
            <p:cNvPr id="119" name="Rectangle 118">
              <a:extLst>
                <a:ext uri="{FF2B5EF4-FFF2-40B4-BE49-F238E27FC236}">
                  <a16:creationId xmlns:a16="http://schemas.microsoft.com/office/drawing/2014/main" id="{8134DF61-13A9-004D-9AA2-422C573C24D6}"/>
                </a:ext>
              </a:extLst>
            </p:cNvPr>
            <p:cNvSpPr/>
            <p:nvPr/>
          </p:nvSpPr>
          <p:spPr>
            <a:xfrm rot="16200000">
              <a:off x="3522349"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PC1</a:t>
              </a:r>
            </a:p>
          </p:txBody>
        </p:sp>
        <p:sp>
          <p:nvSpPr>
            <p:cNvPr id="120" name="Rectangle 119">
              <a:extLst>
                <a:ext uri="{FF2B5EF4-FFF2-40B4-BE49-F238E27FC236}">
                  <a16:creationId xmlns:a16="http://schemas.microsoft.com/office/drawing/2014/main" id="{9036A45D-A541-7146-8149-420B34DE451C}"/>
                </a:ext>
              </a:extLst>
            </p:cNvPr>
            <p:cNvSpPr/>
            <p:nvPr/>
          </p:nvSpPr>
          <p:spPr>
            <a:xfrm rot="16200000">
              <a:off x="386256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PC2</a:t>
              </a:r>
            </a:p>
          </p:txBody>
        </p:sp>
        <p:sp>
          <p:nvSpPr>
            <p:cNvPr id="121" name="Rectangle 120">
              <a:extLst>
                <a:ext uri="{FF2B5EF4-FFF2-40B4-BE49-F238E27FC236}">
                  <a16:creationId xmlns:a16="http://schemas.microsoft.com/office/drawing/2014/main" id="{9327C195-E11C-774E-AD30-F5C79049250D}"/>
                </a:ext>
              </a:extLst>
            </p:cNvPr>
            <p:cNvSpPr/>
            <p:nvPr/>
          </p:nvSpPr>
          <p:spPr>
            <a:xfrm rot="16200000">
              <a:off x="4202315"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PC3</a:t>
              </a:r>
            </a:p>
          </p:txBody>
        </p:sp>
        <p:sp>
          <p:nvSpPr>
            <p:cNvPr id="122" name="Rectangle 121">
              <a:extLst>
                <a:ext uri="{FF2B5EF4-FFF2-40B4-BE49-F238E27FC236}">
                  <a16:creationId xmlns:a16="http://schemas.microsoft.com/office/drawing/2014/main" id="{A1123FB3-E1AB-5D4F-8BB1-FF57A39A9650}"/>
                </a:ext>
              </a:extLst>
            </p:cNvPr>
            <p:cNvSpPr/>
            <p:nvPr/>
          </p:nvSpPr>
          <p:spPr>
            <a:xfrm rot="16200000">
              <a:off x="4535940" y="615757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PC4</a:t>
              </a:r>
            </a:p>
          </p:txBody>
        </p:sp>
        <p:sp>
          <p:nvSpPr>
            <p:cNvPr id="123" name="Rectangle 122">
              <a:extLst>
                <a:ext uri="{FF2B5EF4-FFF2-40B4-BE49-F238E27FC236}">
                  <a16:creationId xmlns:a16="http://schemas.microsoft.com/office/drawing/2014/main" id="{B036C95D-7D9F-EF4B-A0B5-0467CDB8CC16}"/>
                </a:ext>
              </a:extLst>
            </p:cNvPr>
            <p:cNvSpPr/>
            <p:nvPr/>
          </p:nvSpPr>
          <p:spPr>
            <a:xfrm rot="16200000">
              <a:off x="6208391"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24" name="Rectangle 123">
              <a:extLst>
                <a:ext uri="{FF2B5EF4-FFF2-40B4-BE49-F238E27FC236}">
                  <a16:creationId xmlns:a16="http://schemas.microsoft.com/office/drawing/2014/main" id="{6DDB36A5-AAE9-EA48-8AD7-742B84561FFE}"/>
                </a:ext>
              </a:extLst>
            </p:cNvPr>
            <p:cNvSpPr/>
            <p:nvPr/>
          </p:nvSpPr>
          <p:spPr>
            <a:xfrm rot="16200000">
              <a:off x="4866588"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PC5</a:t>
              </a:r>
            </a:p>
          </p:txBody>
        </p:sp>
      </p:grpSp>
    </p:spTree>
    <p:extLst>
      <p:ext uri="{BB962C8B-B14F-4D97-AF65-F5344CB8AC3E}">
        <p14:creationId xmlns:p14="http://schemas.microsoft.com/office/powerpoint/2010/main" val="3688637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Narcoleptic Blinker Demonstration</a:t>
            </a:r>
          </a:p>
        </p:txBody>
      </p:sp>
      <p:pic>
        <p:nvPicPr>
          <p:cNvPr id="14" name="PXL_20211015_204435652_2" descr="PXL_20211015_204435652_2">
            <a:hlinkClick r:id="" action="ppaction://media"/>
            <a:extLst>
              <a:ext uri="{FF2B5EF4-FFF2-40B4-BE49-F238E27FC236}">
                <a16:creationId xmlns:a16="http://schemas.microsoft.com/office/drawing/2014/main" id="{2B09CC13-CE1B-1B48-961E-C9CA21BF60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80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7595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81</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Processes</a:t>
            </a:r>
          </a:p>
        </p:txBody>
      </p:sp>
    </p:spTree>
    <p:extLst>
      <p:ext uri="{BB962C8B-B14F-4D97-AF65-F5344CB8AC3E}">
        <p14:creationId xmlns:p14="http://schemas.microsoft.com/office/powerpoint/2010/main" val="27172290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F1013D-F1B9-5641-81FE-4DBCEA667378}"/>
              </a:ext>
            </a:extLst>
          </p:cNvPr>
          <p:cNvGrpSpPr/>
          <p:nvPr/>
        </p:nvGrpSpPr>
        <p:grpSpPr>
          <a:xfrm>
            <a:off x="7327921" y="951546"/>
            <a:ext cx="4495027" cy="3330897"/>
            <a:chOff x="217770" y="2175645"/>
            <a:chExt cx="4495027" cy="3330897"/>
          </a:xfrm>
        </p:grpSpPr>
        <p:grpSp>
          <p:nvGrpSpPr>
            <p:cNvPr id="10" name="Group 9">
              <a:extLst>
                <a:ext uri="{FF2B5EF4-FFF2-40B4-BE49-F238E27FC236}">
                  <a16:creationId xmlns:a16="http://schemas.microsoft.com/office/drawing/2014/main" id="{CBD0EDEF-51D7-8C49-B9A7-97EDFB638DA7}"/>
                </a:ext>
              </a:extLst>
            </p:cNvPr>
            <p:cNvGrpSpPr/>
            <p:nvPr/>
          </p:nvGrpSpPr>
          <p:grpSpPr>
            <a:xfrm>
              <a:off x="2840548" y="2501071"/>
              <a:ext cx="1872249" cy="3005471"/>
              <a:chOff x="2840548" y="1393427"/>
              <a:chExt cx="3386669" cy="5436528"/>
            </a:xfrm>
          </p:grpSpPr>
          <p:sp>
            <p:nvSpPr>
              <p:cNvPr id="60" name="Rectangle 59">
                <a:extLst>
                  <a:ext uri="{FF2B5EF4-FFF2-40B4-BE49-F238E27FC236}">
                    <a16:creationId xmlns:a16="http://schemas.microsoft.com/office/drawing/2014/main" id="{5F7152BA-D3F4-4747-8CC8-765C8AA547AC}"/>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61" name="Rectangle 60">
                <a:extLst>
                  <a:ext uri="{FF2B5EF4-FFF2-40B4-BE49-F238E27FC236}">
                    <a16:creationId xmlns:a16="http://schemas.microsoft.com/office/drawing/2014/main" id="{E6812DA6-DAB1-7F4D-A90B-C57E1088B75C}"/>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62" name="Rectangle 61">
                <a:extLst>
                  <a:ext uri="{FF2B5EF4-FFF2-40B4-BE49-F238E27FC236}">
                    <a16:creationId xmlns:a16="http://schemas.microsoft.com/office/drawing/2014/main" id="{44FDDD84-DC9D-2B42-9D73-BB50EE509AA2}"/>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63" name="Rectangle 62">
                <a:extLst>
                  <a:ext uri="{FF2B5EF4-FFF2-40B4-BE49-F238E27FC236}">
                    <a16:creationId xmlns:a16="http://schemas.microsoft.com/office/drawing/2014/main" id="{0B21DDFD-7386-CC44-8B8B-E5D3E9C9C17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 name="Group 10">
              <a:extLst>
                <a:ext uri="{FF2B5EF4-FFF2-40B4-BE49-F238E27FC236}">
                  <a16:creationId xmlns:a16="http://schemas.microsoft.com/office/drawing/2014/main" id="{4E73915C-296A-A24A-B096-1A011DCC0A6C}"/>
                </a:ext>
              </a:extLst>
            </p:cNvPr>
            <p:cNvGrpSpPr/>
            <p:nvPr/>
          </p:nvGrpSpPr>
          <p:grpSpPr>
            <a:xfrm>
              <a:off x="217770" y="2501072"/>
              <a:ext cx="2442996" cy="3005470"/>
              <a:chOff x="2842437" y="2176130"/>
              <a:chExt cx="2442996" cy="3005470"/>
            </a:xfrm>
          </p:grpSpPr>
          <p:sp>
            <p:nvSpPr>
              <p:cNvPr id="14" name="Rounded Rectangle 13">
                <a:extLst>
                  <a:ext uri="{FF2B5EF4-FFF2-40B4-BE49-F238E27FC236}">
                    <a16:creationId xmlns:a16="http://schemas.microsoft.com/office/drawing/2014/main" id="{6DE176A2-21AA-E846-8169-4900CFD095FB}"/>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597124-A474-5C47-A86A-02A988BB258E}"/>
                  </a:ext>
                </a:extLst>
              </p:cNvPr>
              <p:cNvGrpSpPr/>
              <p:nvPr/>
            </p:nvGrpSpPr>
            <p:grpSpPr>
              <a:xfrm>
                <a:off x="3054368" y="2350008"/>
                <a:ext cx="1623958" cy="369332"/>
                <a:chOff x="3054368" y="2350008"/>
                <a:chExt cx="1623958" cy="369332"/>
              </a:xfrm>
            </p:grpSpPr>
            <p:grpSp>
              <p:nvGrpSpPr>
                <p:cNvPr id="26" name="Group 25">
                  <a:extLst>
                    <a:ext uri="{FF2B5EF4-FFF2-40B4-BE49-F238E27FC236}">
                      <a16:creationId xmlns:a16="http://schemas.microsoft.com/office/drawing/2014/main" id="{98E2D3C9-2150-A744-A556-FC7567E49F7B}"/>
                    </a:ext>
                  </a:extLst>
                </p:cNvPr>
                <p:cNvGrpSpPr/>
                <p:nvPr/>
              </p:nvGrpSpPr>
              <p:grpSpPr>
                <a:xfrm>
                  <a:off x="3054368" y="2359360"/>
                  <a:ext cx="1623958" cy="350628"/>
                  <a:chOff x="6492240" y="2054352"/>
                  <a:chExt cx="2414016" cy="521208"/>
                </a:xfrm>
              </p:grpSpPr>
              <p:sp>
                <p:nvSpPr>
                  <p:cNvPr id="28" name="Rectangle 27">
                    <a:extLst>
                      <a:ext uri="{FF2B5EF4-FFF2-40B4-BE49-F238E27FC236}">
                        <a16:creationId xmlns:a16="http://schemas.microsoft.com/office/drawing/2014/main" id="{FA2C025A-0F69-2F41-8AD6-52BA8A9AC11E}"/>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C83751-66B7-B948-945F-04B353D147C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1D5A43-5744-CF44-A4E6-38DD881CD0FC}"/>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D87855-FF5A-8441-9180-5B62E1294457}"/>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6D0B8F-44D2-2F4B-BADC-214EF07466E9}"/>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E95E0A-8C2A-AE43-8C95-75C8C0060E4D}"/>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845065-50F9-454C-8075-CDCFA77CEC6E}"/>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39B446-B2B7-B348-AFAC-F8642832F99F}"/>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353DD2-C380-214E-A990-DB3F57453C38}"/>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A66039-B245-194C-8BCE-6C6866355569}"/>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FFE1E6-8235-E847-BA71-C99DE7F3D23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441DF8C-B649-2B4F-92AF-0B5597FA0525}"/>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DEFE861-A845-8B4B-8550-982DD58A3E35}"/>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BFDB3B2-7E9D-954C-A59C-8703A7595314}"/>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3063FE-15C4-0A4E-83AB-5FFC61EC5997}"/>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4B90EE-3E49-DF47-869E-6AEEF5D2CF21}"/>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5BE639-C5D6-3C47-88A0-C6CF42726CBF}"/>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767652-29B6-D046-941A-10000E67B5CC}"/>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67403C-E6FD-C748-BD69-F500F18BDDC0}"/>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E93EBFC-8009-DA4F-AEBA-4EAB8033AEF0}"/>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EB751F-DB5F-1645-92AF-EA81B76DCB21}"/>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ADB72E-FBB5-EC4E-ADCF-DA39D88C8A51}"/>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55A44C-F1C0-A748-A472-BCCCA7680F0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0388DA6-799A-F945-8DDB-B0816680CBF4}"/>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D14807-4740-F743-9926-F358FBEE5737}"/>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FCF5B79-B6CE-3640-844E-EE9799F0DD66}"/>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523318-BAAC-554F-9B3E-4C38879A4422}"/>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B6DFF2-96B5-5542-A74F-051A3177946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EB115B-1705-574E-8F9F-48E6D0C15346}"/>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7CFAA0D-6F36-FA42-82E6-A59F0D15229E}"/>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35AC769-C945-0240-8E01-E2AB71DCBDF2}"/>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F19D305-FA70-2A41-A101-1D6BDF3B330B}"/>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9DB8157-FBB4-E84E-95F3-B18D4141AC7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6" name="Group 15">
                <a:extLst>
                  <a:ext uri="{FF2B5EF4-FFF2-40B4-BE49-F238E27FC236}">
                    <a16:creationId xmlns:a16="http://schemas.microsoft.com/office/drawing/2014/main" id="{86082D4F-5C73-A54F-9FFE-833763C5D06A}"/>
                  </a:ext>
                </a:extLst>
              </p:cNvPr>
              <p:cNvGrpSpPr/>
              <p:nvPr/>
            </p:nvGrpSpPr>
            <p:grpSpPr>
              <a:xfrm>
                <a:off x="3358860" y="2803408"/>
                <a:ext cx="1725152" cy="369332"/>
                <a:chOff x="3308263" y="2929485"/>
                <a:chExt cx="1725152" cy="369332"/>
              </a:xfrm>
            </p:grpSpPr>
            <p:grpSp>
              <p:nvGrpSpPr>
                <p:cNvPr id="20" name="Group 19">
                  <a:extLst>
                    <a:ext uri="{FF2B5EF4-FFF2-40B4-BE49-F238E27FC236}">
                      <a16:creationId xmlns:a16="http://schemas.microsoft.com/office/drawing/2014/main" id="{E2541CB9-E18D-2D42-A707-EAB2031DE3A6}"/>
                    </a:ext>
                  </a:extLst>
                </p:cNvPr>
                <p:cNvGrpSpPr/>
                <p:nvPr/>
              </p:nvGrpSpPr>
              <p:grpSpPr>
                <a:xfrm>
                  <a:off x="3386906" y="2956972"/>
                  <a:ext cx="1567866" cy="289502"/>
                  <a:chOff x="6367600" y="2593778"/>
                  <a:chExt cx="721760" cy="180440"/>
                </a:xfrm>
              </p:grpSpPr>
              <p:sp>
                <p:nvSpPr>
                  <p:cNvPr id="22" name="Rounded Rectangle 21">
                    <a:extLst>
                      <a:ext uri="{FF2B5EF4-FFF2-40B4-BE49-F238E27FC236}">
                        <a16:creationId xmlns:a16="http://schemas.microsoft.com/office/drawing/2014/main" id="{611F05A5-D824-B744-BCC7-465F0657CE13}"/>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04986BF-3E04-5B4B-A5BD-239FFF918E0C}"/>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E190AD53-6685-BA41-8E14-EE92243B0F54}"/>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DF958DA-D7EE-5048-8056-E47E5461A55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9A4C535-B7CD-6747-A0C3-3919CAE1A6E1}"/>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 name="Right Arrow 16">
                <a:extLst>
                  <a:ext uri="{FF2B5EF4-FFF2-40B4-BE49-F238E27FC236}">
                    <a16:creationId xmlns:a16="http://schemas.microsoft.com/office/drawing/2014/main" id="{B8494E52-DD35-7A40-835A-0E229300E1E4}"/>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 name="Right Arrow 17">
                <a:extLst>
                  <a:ext uri="{FF2B5EF4-FFF2-40B4-BE49-F238E27FC236}">
                    <a16:creationId xmlns:a16="http://schemas.microsoft.com/office/drawing/2014/main" id="{D0BADF5D-4AAF-FA40-8D1E-F72D0E3CD7F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9" name="Rounded Rectangle 18">
                <a:extLst>
                  <a:ext uri="{FF2B5EF4-FFF2-40B4-BE49-F238E27FC236}">
                    <a16:creationId xmlns:a16="http://schemas.microsoft.com/office/drawing/2014/main" id="{1771109D-C32E-6A40-87F9-5FC2AFD8C787}"/>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 name="TextBox 11">
              <a:extLst>
                <a:ext uri="{FF2B5EF4-FFF2-40B4-BE49-F238E27FC236}">
                  <a16:creationId xmlns:a16="http://schemas.microsoft.com/office/drawing/2014/main" id="{E81196D3-F9C8-BB4A-B4A0-B67D70238D33}"/>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3" name="TextBox 12">
              <a:extLst>
                <a:ext uri="{FF2B5EF4-FFF2-40B4-BE49-F238E27FC236}">
                  <a16:creationId xmlns:a16="http://schemas.microsoft.com/office/drawing/2014/main" id="{D51EB13D-5BA1-1347-955D-019F8F4A356C}"/>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Processes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Instance of a running program</a:t>
            </a:r>
          </a:p>
          <a:p>
            <a:pPr lvl="1"/>
            <a:r>
              <a:rPr lang="en-US" dirty="0"/>
              <a:t>Not the program itself</a:t>
            </a:r>
          </a:p>
          <a:p>
            <a:pPr lvl="1"/>
            <a:r>
              <a:rPr lang="en-US" dirty="0"/>
              <a:t>Instance of program, resident in memory,</a:t>
            </a:r>
            <a:br>
              <a:rPr lang="en-US" dirty="0"/>
            </a:br>
            <a:r>
              <a:rPr lang="en-US" dirty="0"/>
              <a:t>executing (or waiting to execute)</a:t>
            </a:r>
          </a:p>
          <a:p>
            <a:r>
              <a:rPr lang="en-US" dirty="0"/>
              <a:t>Logical flow of control</a:t>
            </a:r>
          </a:p>
          <a:p>
            <a:pPr lvl="1"/>
            <a:r>
              <a:rPr lang="en-US" dirty="0"/>
              <a:t>Appears to have exclusive use of processor</a:t>
            </a:r>
          </a:p>
          <a:p>
            <a:pPr lvl="1"/>
            <a:r>
              <a:rPr lang="en-US" dirty="0"/>
              <a:t>Kernel uses </a:t>
            </a:r>
            <a:r>
              <a:rPr lang="en-US" i="1" dirty="0"/>
              <a:t>context switching</a:t>
            </a:r>
            <a:r>
              <a:rPr lang="en-US" dirty="0"/>
              <a:t> to provide this illusion</a:t>
            </a:r>
          </a:p>
          <a:p>
            <a:r>
              <a:rPr lang="en-US" dirty="0"/>
              <a:t>Private address space</a:t>
            </a:r>
          </a:p>
          <a:p>
            <a:pPr lvl="1"/>
            <a:r>
              <a:rPr lang="en-US" dirty="0"/>
              <a:t>Appears to have exclusive use of main memory</a:t>
            </a:r>
          </a:p>
          <a:p>
            <a:pPr lvl="1"/>
            <a:r>
              <a:rPr lang="en-US" dirty="0"/>
              <a:t>Kernel uses </a:t>
            </a:r>
            <a:r>
              <a:rPr lang="en-US" i="1" dirty="0"/>
              <a:t>virtual memory</a:t>
            </a:r>
            <a:r>
              <a:rPr lang="en-US" dirty="0"/>
              <a:t> to provide this illusion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03F11A9F-E7F2-2B46-9CEC-BDF3CD5E3C18}"/>
              </a:ext>
            </a:extLst>
          </p:cNvPr>
          <p:cNvSpPr/>
          <p:nvPr/>
        </p:nvSpPr>
        <p:spPr>
          <a:xfrm>
            <a:off x="8153400" y="3543300"/>
            <a:ext cx="3556000" cy="1955800"/>
          </a:xfrm>
          <a:prstGeom prst="wedgeRoundRectCallout">
            <a:avLst>
              <a:gd name="adj1" fmla="val -13717"/>
              <a:gd name="adj2" fmla="val 17808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NOT ALWAYS ILLUSIONS</a:t>
            </a:r>
          </a:p>
          <a:p>
            <a:pPr algn="ctr"/>
            <a:r>
              <a:rPr lang="en-US" sz="2000" dirty="0">
                <a:solidFill>
                  <a:srgbClr val="002060"/>
                </a:solidFill>
              </a:rPr>
              <a:t>Sometimes processes really </a:t>
            </a:r>
            <a:r>
              <a:rPr lang="en-US" sz="2000" i="1" dirty="0">
                <a:solidFill>
                  <a:srgbClr val="002060"/>
                </a:solidFill>
              </a:rPr>
              <a:t>do</a:t>
            </a:r>
            <a:r>
              <a:rPr lang="en-US" sz="2000" dirty="0">
                <a:solidFill>
                  <a:srgbClr val="002060"/>
                </a:solidFill>
              </a:rPr>
              <a:t> have (almost) exclusive use of processor and memory</a:t>
            </a:r>
            <a:endParaRPr lang="en-US" dirty="0">
              <a:solidFill>
                <a:srgbClr val="002060"/>
              </a:solidFill>
            </a:endParaRPr>
          </a:p>
        </p:txBody>
      </p:sp>
    </p:spTree>
    <p:extLst>
      <p:ext uri="{BB962C8B-B14F-4D97-AF65-F5344CB8AC3E}">
        <p14:creationId xmlns:p14="http://schemas.microsoft.com/office/powerpoint/2010/main" val="27274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B143-20A6-1A45-BE80-546F157FC8CC}"/>
              </a:ext>
            </a:extLst>
          </p:cNvPr>
          <p:cNvSpPr>
            <a:spLocks noGrp="1"/>
          </p:cNvSpPr>
          <p:nvPr>
            <p:ph type="title"/>
          </p:nvPr>
        </p:nvSpPr>
        <p:spPr/>
        <p:txBody>
          <a:bodyPr/>
          <a:lstStyle/>
          <a:p>
            <a:r>
              <a:rPr lang="en-US" dirty="0"/>
              <a:t>Illusion of exclusive use of CPU &amp;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5" name="Picture 4">
            <a:extLst>
              <a:ext uri="{FF2B5EF4-FFF2-40B4-BE49-F238E27FC236}">
                <a16:creationId xmlns:a16="http://schemas.microsoft.com/office/drawing/2014/main" id="{2F91693D-005E-7940-BF72-F865F62DF4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17" y="1564317"/>
            <a:ext cx="4085097" cy="2285608"/>
          </a:xfrm>
          <a:prstGeom prst="rect">
            <a:avLst/>
          </a:prstGeom>
        </p:spPr>
      </p:pic>
      <p:pic>
        <p:nvPicPr>
          <p:cNvPr id="9" name="Picture 8">
            <a:extLst>
              <a:ext uri="{FF2B5EF4-FFF2-40B4-BE49-F238E27FC236}">
                <a16:creationId xmlns:a16="http://schemas.microsoft.com/office/drawing/2014/main" id="{63BF3084-4DDC-2440-BE80-D17060B3DE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400" y="1747076"/>
            <a:ext cx="4065660" cy="2285608"/>
          </a:xfrm>
          <a:prstGeom prst="rect">
            <a:avLst/>
          </a:prstGeom>
        </p:spPr>
      </p:pic>
      <p:pic>
        <p:nvPicPr>
          <p:cNvPr id="10" name="Picture 9">
            <a:extLst>
              <a:ext uri="{FF2B5EF4-FFF2-40B4-BE49-F238E27FC236}">
                <a16:creationId xmlns:a16="http://schemas.microsoft.com/office/drawing/2014/main" id="{799489CF-175E-B34C-9841-2BDE54E126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3531" y="1963553"/>
            <a:ext cx="4068980" cy="2285608"/>
          </a:xfrm>
          <a:prstGeom prst="rect">
            <a:avLst/>
          </a:prstGeom>
        </p:spPr>
      </p:pic>
      <p:pic>
        <p:nvPicPr>
          <p:cNvPr id="11" name="Picture 10">
            <a:extLst>
              <a:ext uri="{FF2B5EF4-FFF2-40B4-BE49-F238E27FC236}">
                <a16:creationId xmlns:a16="http://schemas.microsoft.com/office/drawing/2014/main" id="{942B7132-96B4-1845-B053-C669BBF561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4540" y="3912606"/>
            <a:ext cx="4062021" cy="2293896"/>
          </a:xfrm>
          <a:prstGeom prst="rect">
            <a:avLst/>
          </a:prstGeom>
        </p:spPr>
      </p:pic>
      <p:pic>
        <p:nvPicPr>
          <p:cNvPr id="12" name="Picture 11">
            <a:extLst>
              <a:ext uri="{FF2B5EF4-FFF2-40B4-BE49-F238E27FC236}">
                <a16:creationId xmlns:a16="http://schemas.microsoft.com/office/drawing/2014/main" id="{5014B38F-58AB-5145-9FDF-5DBE4AAF3E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22660" y="4155808"/>
            <a:ext cx="4114800" cy="2293896"/>
          </a:xfrm>
          <a:prstGeom prst="rect">
            <a:avLst/>
          </a:prstGeom>
        </p:spPr>
      </p:pic>
    </p:spTree>
    <p:extLst>
      <p:ext uri="{BB962C8B-B14F-4D97-AF65-F5344CB8AC3E}">
        <p14:creationId xmlns:p14="http://schemas.microsoft.com/office/powerpoint/2010/main" val="8981314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Multiprocessing Example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393 processes,</a:t>
            </a:r>
            <a:br>
              <a:rPr lang="en-US" dirty="0"/>
            </a:br>
            <a:r>
              <a:rPr lang="en-US" dirty="0"/>
              <a:t>2 of which are active</a:t>
            </a:r>
          </a:p>
          <a:p>
            <a:endParaRPr lang="en-US" dirty="0"/>
          </a:p>
          <a:p>
            <a:r>
              <a:rPr lang="en-US" dirty="0"/>
              <a:t>Identified by</a:t>
            </a:r>
            <a:br>
              <a:rPr lang="en-US" dirty="0"/>
            </a:br>
            <a:r>
              <a:rPr lang="en-US" dirty="0"/>
              <a:t>Process ID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4584700" y="18700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5473701"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4E5318-7B26-5942-8A54-60BCA618160B}"/>
              </a:ext>
            </a:extLst>
          </p:cNvPr>
          <p:cNvSpPr/>
          <p:nvPr/>
        </p:nvSpPr>
        <p:spPr>
          <a:xfrm>
            <a:off x="6514404"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53FAA1-9AC3-744B-BD14-5E7492385CFB}"/>
              </a:ext>
            </a:extLst>
          </p:cNvPr>
          <p:cNvSpPr/>
          <p:nvPr/>
        </p:nvSpPr>
        <p:spPr>
          <a:xfrm>
            <a:off x="4279900" y="3662526"/>
            <a:ext cx="1193801" cy="2865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Illusion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Many processes run simultaneously,</a:t>
            </a:r>
            <a:br>
              <a:rPr lang="en-US" dirty="0"/>
            </a:br>
            <a:r>
              <a:rPr lang="en-US" dirty="0"/>
              <a:t>each apparently with its own processor</a:t>
            </a:r>
          </a:p>
          <a:p>
            <a:pPr lvl="1"/>
            <a:r>
              <a:rPr lang="en-US" dirty="0"/>
              <a:t>Email client, chat client, terminal windows, web browsers…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4" name="Group 103">
            <a:extLst>
              <a:ext uri="{FF2B5EF4-FFF2-40B4-BE49-F238E27FC236}">
                <a16:creationId xmlns:a16="http://schemas.microsoft.com/office/drawing/2014/main" id="{10FEC605-55EC-624A-9710-1865648EFF1F}"/>
              </a:ext>
            </a:extLst>
          </p:cNvPr>
          <p:cNvGrpSpPr/>
          <p:nvPr/>
        </p:nvGrpSpPr>
        <p:grpSpPr>
          <a:xfrm>
            <a:off x="1804263" y="3429000"/>
            <a:ext cx="1180238" cy="1548945"/>
            <a:chOff x="1804263" y="3429000"/>
            <a:chExt cx="1180238" cy="1548945"/>
          </a:xfrm>
        </p:grpSpPr>
        <p:pic>
          <p:nvPicPr>
            <p:cNvPr id="64" name="Picture 63">
              <a:extLst>
                <a:ext uri="{FF2B5EF4-FFF2-40B4-BE49-F238E27FC236}">
                  <a16:creationId xmlns:a16="http://schemas.microsoft.com/office/drawing/2014/main" id="{16E8BB25-095B-2E4B-9D1B-01823BC9BBD7}"/>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1804263" y="3429000"/>
              <a:ext cx="1180238" cy="1229342"/>
            </a:xfrm>
            <a:prstGeom prst="rect">
              <a:avLst/>
            </a:prstGeom>
          </p:spPr>
        </p:pic>
        <p:grpSp>
          <p:nvGrpSpPr>
            <p:cNvPr id="5" name="Group 4">
              <a:extLst>
                <a:ext uri="{FF2B5EF4-FFF2-40B4-BE49-F238E27FC236}">
                  <a16:creationId xmlns:a16="http://schemas.microsoft.com/office/drawing/2014/main" id="{7E5B3E06-72AB-3D4D-B9B5-74959FC2FD1B}"/>
                </a:ext>
              </a:extLst>
            </p:cNvPr>
            <p:cNvGrpSpPr/>
            <p:nvPr/>
          </p:nvGrpSpPr>
          <p:grpSpPr>
            <a:xfrm>
              <a:off x="1935152" y="3605631"/>
              <a:ext cx="918459" cy="725089"/>
              <a:chOff x="1935152" y="3605631"/>
              <a:chExt cx="918459" cy="725089"/>
            </a:xfrm>
          </p:grpSpPr>
          <p:pic>
            <p:nvPicPr>
              <p:cNvPr id="65" name="Picture 64">
                <a:extLst>
                  <a:ext uri="{FF2B5EF4-FFF2-40B4-BE49-F238E27FC236}">
                    <a16:creationId xmlns:a16="http://schemas.microsoft.com/office/drawing/2014/main" id="{54C6F553-E062-5C4B-952B-DCAB902836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66" name="Picture 65">
                <a:extLst>
                  <a:ext uri="{FF2B5EF4-FFF2-40B4-BE49-F238E27FC236}">
                    <a16:creationId xmlns:a16="http://schemas.microsoft.com/office/drawing/2014/main" id="{6B8C528E-4851-D84D-A60E-0934693E57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67" name="TextBox 66">
              <a:extLst>
                <a:ext uri="{FF2B5EF4-FFF2-40B4-BE49-F238E27FC236}">
                  <a16:creationId xmlns:a16="http://schemas.microsoft.com/office/drawing/2014/main" id="{38B5CCD4-20BB-2C4D-B978-94EDC627A6E9}"/>
                </a:ext>
              </a:extLst>
            </p:cNvPr>
            <p:cNvSpPr txBox="1"/>
            <p:nvPr/>
          </p:nvSpPr>
          <p:spPr>
            <a:xfrm>
              <a:off x="210728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3" name="Group 102">
            <a:extLst>
              <a:ext uri="{FF2B5EF4-FFF2-40B4-BE49-F238E27FC236}">
                <a16:creationId xmlns:a16="http://schemas.microsoft.com/office/drawing/2014/main" id="{46D4087F-C987-234B-8ED9-0FE23F7AE864}"/>
              </a:ext>
            </a:extLst>
          </p:cNvPr>
          <p:cNvGrpSpPr/>
          <p:nvPr/>
        </p:nvGrpSpPr>
        <p:grpSpPr>
          <a:xfrm>
            <a:off x="3156633" y="3429000"/>
            <a:ext cx="1180238" cy="1548945"/>
            <a:chOff x="3156633" y="3429000"/>
            <a:chExt cx="1180238" cy="1548945"/>
          </a:xfrm>
        </p:grpSpPr>
        <p:pic>
          <p:nvPicPr>
            <p:cNvPr id="70" name="Picture 69">
              <a:extLst>
                <a:ext uri="{FF2B5EF4-FFF2-40B4-BE49-F238E27FC236}">
                  <a16:creationId xmlns:a16="http://schemas.microsoft.com/office/drawing/2014/main" id="{140E17C9-11EA-054B-A425-97FABCCDACCE}"/>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156633" y="3429000"/>
              <a:ext cx="1180238" cy="1229342"/>
            </a:xfrm>
            <a:prstGeom prst="rect">
              <a:avLst/>
            </a:prstGeom>
          </p:spPr>
        </p:pic>
        <p:grpSp>
          <p:nvGrpSpPr>
            <p:cNvPr id="71" name="Group 70">
              <a:extLst>
                <a:ext uri="{FF2B5EF4-FFF2-40B4-BE49-F238E27FC236}">
                  <a16:creationId xmlns:a16="http://schemas.microsoft.com/office/drawing/2014/main" id="{C53763FC-DF60-FF40-9F81-1D864DA58538}"/>
                </a:ext>
              </a:extLst>
            </p:cNvPr>
            <p:cNvGrpSpPr/>
            <p:nvPr/>
          </p:nvGrpSpPr>
          <p:grpSpPr>
            <a:xfrm>
              <a:off x="3287522" y="3605631"/>
              <a:ext cx="918459" cy="725089"/>
              <a:chOff x="1935152" y="3605631"/>
              <a:chExt cx="918459" cy="725089"/>
            </a:xfrm>
          </p:grpSpPr>
          <p:pic>
            <p:nvPicPr>
              <p:cNvPr id="73" name="Picture 72">
                <a:extLst>
                  <a:ext uri="{FF2B5EF4-FFF2-40B4-BE49-F238E27FC236}">
                    <a16:creationId xmlns:a16="http://schemas.microsoft.com/office/drawing/2014/main" id="{A8A00FF8-A2C1-3B4B-80B6-846BA33842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74" name="Picture 73">
                <a:extLst>
                  <a:ext uri="{FF2B5EF4-FFF2-40B4-BE49-F238E27FC236}">
                    <a16:creationId xmlns:a16="http://schemas.microsoft.com/office/drawing/2014/main" id="{ADF137C6-F7D9-1C4E-A3E5-783FB1A11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2" name="TextBox 71">
              <a:extLst>
                <a:ext uri="{FF2B5EF4-FFF2-40B4-BE49-F238E27FC236}">
                  <a16:creationId xmlns:a16="http://schemas.microsoft.com/office/drawing/2014/main" id="{16ACE4AD-3CF4-1741-9FDF-B49E007985D4}"/>
                </a:ext>
              </a:extLst>
            </p:cNvPr>
            <p:cNvSpPr txBox="1"/>
            <p:nvPr/>
          </p:nvSpPr>
          <p:spPr>
            <a:xfrm>
              <a:off x="345965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2" name="Group 101">
            <a:extLst>
              <a:ext uri="{FF2B5EF4-FFF2-40B4-BE49-F238E27FC236}">
                <a16:creationId xmlns:a16="http://schemas.microsoft.com/office/drawing/2014/main" id="{EDF032A9-06A0-9949-8B0A-B4CB415CBCD6}"/>
              </a:ext>
            </a:extLst>
          </p:cNvPr>
          <p:cNvGrpSpPr/>
          <p:nvPr/>
        </p:nvGrpSpPr>
        <p:grpSpPr>
          <a:xfrm>
            <a:off x="4518514" y="3439299"/>
            <a:ext cx="1180238" cy="1548945"/>
            <a:chOff x="4518514" y="3439299"/>
            <a:chExt cx="1180238" cy="1548945"/>
          </a:xfrm>
        </p:grpSpPr>
        <p:pic>
          <p:nvPicPr>
            <p:cNvPr id="76" name="Picture 75">
              <a:extLst>
                <a:ext uri="{FF2B5EF4-FFF2-40B4-BE49-F238E27FC236}">
                  <a16:creationId xmlns:a16="http://schemas.microsoft.com/office/drawing/2014/main" id="{7528BBB5-F319-654B-96E1-0374145DDB1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4518514" y="3439299"/>
              <a:ext cx="1180238" cy="1229342"/>
            </a:xfrm>
            <a:prstGeom prst="rect">
              <a:avLst/>
            </a:prstGeom>
          </p:spPr>
        </p:pic>
        <p:grpSp>
          <p:nvGrpSpPr>
            <p:cNvPr id="77" name="Group 76">
              <a:extLst>
                <a:ext uri="{FF2B5EF4-FFF2-40B4-BE49-F238E27FC236}">
                  <a16:creationId xmlns:a16="http://schemas.microsoft.com/office/drawing/2014/main" id="{32D24B87-CEB0-D941-AB7C-C3F5BFB67216}"/>
                </a:ext>
              </a:extLst>
            </p:cNvPr>
            <p:cNvGrpSpPr/>
            <p:nvPr/>
          </p:nvGrpSpPr>
          <p:grpSpPr>
            <a:xfrm>
              <a:off x="4649403" y="3615930"/>
              <a:ext cx="918459" cy="725089"/>
              <a:chOff x="1935152" y="3605631"/>
              <a:chExt cx="918459" cy="725089"/>
            </a:xfrm>
          </p:grpSpPr>
          <p:pic>
            <p:nvPicPr>
              <p:cNvPr id="79" name="Picture 78">
                <a:extLst>
                  <a:ext uri="{FF2B5EF4-FFF2-40B4-BE49-F238E27FC236}">
                    <a16:creationId xmlns:a16="http://schemas.microsoft.com/office/drawing/2014/main" id="{7F262C92-354F-6040-AB4E-D1B5C11FA5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0" name="Picture 79">
                <a:extLst>
                  <a:ext uri="{FF2B5EF4-FFF2-40B4-BE49-F238E27FC236}">
                    <a16:creationId xmlns:a16="http://schemas.microsoft.com/office/drawing/2014/main" id="{3379F907-1053-3648-BFEE-EE3A2FE725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8" name="TextBox 77">
              <a:extLst>
                <a:ext uri="{FF2B5EF4-FFF2-40B4-BE49-F238E27FC236}">
                  <a16:creationId xmlns:a16="http://schemas.microsoft.com/office/drawing/2014/main" id="{85F7DA22-1F74-3641-9D1F-EE27900DB53E}"/>
                </a:ext>
              </a:extLst>
            </p:cNvPr>
            <p:cNvSpPr txBox="1"/>
            <p:nvPr/>
          </p:nvSpPr>
          <p:spPr>
            <a:xfrm>
              <a:off x="482153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1" name="Group 100">
            <a:extLst>
              <a:ext uri="{FF2B5EF4-FFF2-40B4-BE49-F238E27FC236}">
                <a16:creationId xmlns:a16="http://schemas.microsoft.com/office/drawing/2014/main" id="{63610E8F-1D5B-3540-805C-717DD66F401E}"/>
              </a:ext>
            </a:extLst>
          </p:cNvPr>
          <p:cNvGrpSpPr/>
          <p:nvPr/>
        </p:nvGrpSpPr>
        <p:grpSpPr>
          <a:xfrm>
            <a:off x="5870884" y="3439299"/>
            <a:ext cx="1180238" cy="1548945"/>
            <a:chOff x="5870884" y="3439299"/>
            <a:chExt cx="1180238" cy="1548945"/>
          </a:xfrm>
        </p:grpSpPr>
        <p:pic>
          <p:nvPicPr>
            <p:cNvPr id="82" name="Picture 81">
              <a:extLst>
                <a:ext uri="{FF2B5EF4-FFF2-40B4-BE49-F238E27FC236}">
                  <a16:creationId xmlns:a16="http://schemas.microsoft.com/office/drawing/2014/main" id="{1BEC6FE2-F32E-CC4F-95C2-350483578B9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5870884" y="3439299"/>
              <a:ext cx="1180238" cy="1229342"/>
            </a:xfrm>
            <a:prstGeom prst="rect">
              <a:avLst/>
            </a:prstGeom>
          </p:spPr>
        </p:pic>
        <p:grpSp>
          <p:nvGrpSpPr>
            <p:cNvPr id="83" name="Group 82">
              <a:extLst>
                <a:ext uri="{FF2B5EF4-FFF2-40B4-BE49-F238E27FC236}">
                  <a16:creationId xmlns:a16="http://schemas.microsoft.com/office/drawing/2014/main" id="{85E142D1-0844-FC40-AEBD-D87386D5F0CE}"/>
                </a:ext>
              </a:extLst>
            </p:cNvPr>
            <p:cNvGrpSpPr/>
            <p:nvPr/>
          </p:nvGrpSpPr>
          <p:grpSpPr>
            <a:xfrm>
              <a:off x="6001773" y="3615930"/>
              <a:ext cx="918459" cy="725089"/>
              <a:chOff x="1935152" y="3605631"/>
              <a:chExt cx="918459" cy="725089"/>
            </a:xfrm>
          </p:grpSpPr>
          <p:pic>
            <p:nvPicPr>
              <p:cNvPr id="85" name="Picture 84">
                <a:extLst>
                  <a:ext uri="{FF2B5EF4-FFF2-40B4-BE49-F238E27FC236}">
                    <a16:creationId xmlns:a16="http://schemas.microsoft.com/office/drawing/2014/main" id="{159D6B4A-C208-5A44-907A-322481BB08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6" name="Picture 85">
                <a:extLst>
                  <a:ext uri="{FF2B5EF4-FFF2-40B4-BE49-F238E27FC236}">
                    <a16:creationId xmlns:a16="http://schemas.microsoft.com/office/drawing/2014/main" id="{5AFB12FD-0D3A-794E-9546-8A1165A52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84" name="TextBox 83">
              <a:extLst>
                <a:ext uri="{FF2B5EF4-FFF2-40B4-BE49-F238E27FC236}">
                  <a16:creationId xmlns:a16="http://schemas.microsoft.com/office/drawing/2014/main" id="{2CB1CAA1-662E-1340-8FAE-DC5573334D06}"/>
                </a:ext>
              </a:extLst>
            </p:cNvPr>
            <p:cNvSpPr txBox="1"/>
            <p:nvPr/>
          </p:nvSpPr>
          <p:spPr>
            <a:xfrm>
              <a:off x="617390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0" name="Group 99">
            <a:extLst>
              <a:ext uri="{FF2B5EF4-FFF2-40B4-BE49-F238E27FC236}">
                <a16:creationId xmlns:a16="http://schemas.microsoft.com/office/drawing/2014/main" id="{B0C94EDB-E559-9242-A4D0-82448E7368A0}"/>
              </a:ext>
            </a:extLst>
          </p:cNvPr>
          <p:cNvGrpSpPr/>
          <p:nvPr/>
        </p:nvGrpSpPr>
        <p:grpSpPr>
          <a:xfrm>
            <a:off x="8578023" y="3458466"/>
            <a:ext cx="1180238" cy="1548945"/>
            <a:chOff x="8578023" y="3458466"/>
            <a:chExt cx="1180238" cy="1548945"/>
          </a:xfrm>
        </p:grpSpPr>
        <p:pic>
          <p:nvPicPr>
            <p:cNvPr id="94" name="Picture 93">
              <a:extLst>
                <a:ext uri="{FF2B5EF4-FFF2-40B4-BE49-F238E27FC236}">
                  <a16:creationId xmlns:a16="http://schemas.microsoft.com/office/drawing/2014/main" id="{D77EE404-0BC9-724C-B9FB-B16A22EFA910}"/>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8578023" y="3458466"/>
              <a:ext cx="1180238" cy="1229342"/>
            </a:xfrm>
            <a:prstGeom prst="rect">
              <a:avLst/>
            </a:prstGeom>
          </p:spPr>
        </p:pic>
        <p:grpSp>
          <p:nvGrpSpPr>
            <p:cNvPr id="95" name="Group 94">
              <a:extLst>
                <a:ext uri="{FF2B5EF4-FFF2-40B4-BE49-F238E27FC236}">
                  <a16:creationId xmlns:a16="http://schemas.microsoft.com/office/drawing/2014/main" id="{DB3A2162-A77F-1743-B697-66CD8B1C9431}"/>
                </a:ext>
              </a:extLst>
            </p:cNvPr>
            <p:cNvGrpSpPr/>
            <p:nvPr/>
          </p:nvGrpSpPr>
          <p:grpSpPr>
            <a:xfrm>
              <a:off x="8708912" y="3635097"/>
              <a:ext cx="918459" cy="725089"/>
              <a:chOff x="1935152" y="3605631"/>
              <a:chExt cx="918459" cy="725089"/>
            </a:xfrm>
          </p:grpSpPr>
          <p:pic>
            <p:nvPicPr>
              <p:cNvPr id="97" name="Picture 96">
                <a:extLst>
                  <a:ext uri="{FF2B5EF4-FFF2-40B4-BE49-F238E27FC236}">
                    <a16:creationId xmlns:a16="http://schemas.microsoft.com/office/drawing/2014/main" id="{3B6B7D4C-4D72-FA4A-9B15-C95CFC2120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98" name="Picture 97">
                <a:extLst>
                  <a:ext uri="{FF2B5EF4-FFF2-40B4-BE49-F238E27FC236}">
                    <a16:creationId xmlns:a16="http://schemas.microsoft.com/office/drawing/2014/main" id="{C1768EE8-C234-BA49-9DA0-4D88B13F79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96" name="TextBox 95">
              <a:extLst>
                <a:ext uri="{FF2B5EF4-FFF2-40B4-BE49-F238E27FC236}">
                  <a16:creationId xmlns:a16="http://schemas.microsoft.com/office/drawing/2014/main" id="{C3F50E32-CE45-1D47-B0B4-375A16087BD3}"/>
                </a:ext>
              </a:extLst>
            </p:cNvPr>
            <p:cNvSpPr txBox="1"/>
            <p:nvPr/>
          </p:nvSpPr>
          <p:spPr>
            <a:xfrm>
              <a:off x="8881044" y="4638079"/>
              <a:ext cx="580608" cy="369332"/>
            </a:xfrm>
            <a:prstGeom prst="rect">
              <a:avLst/>
            </a:prstGeom>
            <a:noFill/>
          </p:spPr>
          <p:txBody>
            <a:bodyPr wrap="none" rtlCol="0">
              <a:spAutoFit/>
            </a:bodyPr>
            <a:lstStyle/>
            <a:p>
              <a:r>
                <a:rPr lang="en-US" b="1" dirty="0">
                  <a:solidFill>
                    <a:srgbClr val="FF0000"/>
                  </a:solidFill>
                </a:rPr>
                <a:t>CPU</a:t>
              </a:r>
            </a:p>
          </p:txBody>
        </p:sp>
      </p:grpSp>
      <p:sp>
        <p:nvSpPr>
          <p:cNvPr id="99" name="TextBox 98">
            <a:extLst>
              <a:ext uri="{FF2B5EF4-FFF2-40B4-BE49-F238E27FC236}">
                <a16:creationId xmlns:a16="http://schemas.microsoft.com/office/drawing/2014/main" id="{ABD60D48-682F-8441-8B00-0585C23375C6}"/>
              </a:ext>
            </a:extLst>
          </p:cNvPr>
          <p:cNvSpPr txBox="1"/>
          <p:nvPr/>
        </p:nvSpPr>
        <p:spPr>
          <a:xfrm>
            <a:off x="7529415" y="3557294"/>
            <a:ext cx="609462" cy="830997"/>
          </a:xfrm>
          <a:prstGeom prst="rect">
            <a:avLst/>
          </a:prstGeom>
          <a:noFill/>
        </p:spPr>
        <p:txBody>
          <a:bodyPr wrap="none" rtlCol="0">
            <a:spAutoFit/>
          </a:bodyPr>
          <a:lstStyle/>
          <a:p>
            <a:r>
              <a:rPr lang="en-US" sz="4800" dirty="0"/>
              <a:t>…</a:t>
            </a:r>
          </a:p>
        </p:txBody>
      </p:sp>
    </p:spTree>
    <p:extLst>
      <p:ext uri="{BB962C8B-B14F-4D97-AF65-F5344CB8AC3E}">
        <p14:creationId xmlns:p14="http://schemas.microsoft.com/office/powerpoint/2010/main" val="38392708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Reality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One processor executes many concurrent processes</a:t>
            </a:r>
          </a:p>
          <a:p>
            <a:pPr lvl="1"/>
            <a:r>
              <a:rPr lang="en-US" dirty="0"/>
              <a:t>Interleaves process executions – multitasking</a:t>
            </a:r>
          </a:p>
          <a:p>
            <a:pPr lvl="1"/>
            <a:r>
              <a:rPr lang="en-US" dirty="0"/>
              <a:t>Each has its own virtual memory address space – shares physical memory</a:t>
            </a:r>
          </a:p>
          <a:p>
            <a:pPr lvl="1"/>
            <a:r>
              <a:rPr lang="en-US" dirty="0"/>
              <a:t>Non-executing processes have context saved in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2396895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Outgoing process’s registers, stack pointer, program counter, </a:t>
            </a:r>
            <a:r>
              <a:rPr lang="en-US" dirty="0" err="1"/>
              <a:t>etc</a:t>
            </a:r>
            <a:r>
              <a:rPr lang="en-US" dirty="0"/>
              <a:t> saved to memory</a:t>
            </a:r>
          </a:p>
          <a:p>
            <a:r>
              <a:rPr lang="en-US" dirty="0"/>
              <a:t>New process selected for execution</a:t>
            </a:r>
          </a:p>
          <a:p>
            <a:r>
              <a:rPr lang="en-US" dirty="0"/>
              <a:t>Incoming process’s registers &amp; stack pointer restored from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7" name="TextBox 36">
            <a:extLst>
              <a:ext uri="{FF2B5EF4-FFF2-40B4-BE49-F238E27FC236}">
                <a16:creationId xmlns:a16="http://schemas.microsoft.com/office/drawing/2014/main" id="{412A0F5D-8FF8-044C-A60B-4C44942F46C6}"/>
              </a:ext>
            </a:extLst>
          </p:cNvPr>
          <p:cNvSpPr txBox="1"/>
          <p:nvPr/>
        </p:nvSpPr>
        <p:spPr>
          <a:xfrm>
            <a:off x="4074734" y="5493660"/>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12190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66667E-6 -2.22222E-6 L -1.66667E-6 -0.09236 " pathEditMode="relative" rAng="0" ptsTypes="AA">
                                      <p:cBhvr>
                                        <p:cTn id="10" dur="2000" fill="hold"/>
                                        <p:tgtEl>
                                          <p:spTgt spid="37"/>
                                        </p:tgtEl>
                                        <p:attrNameLst>
                                          <p:attrName>ppt_x</p:attrName>
                                          <p:attrName>ppt_y</p:attrName>
                                        </p:attrNameLst>
                                      </p:cBhvr>
                                      <p:rCtr x="0" y="-4630"/>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dissolve">
                                      <p:cBhvr>
                                        <p:cTn id="14" dur="500"/>
                                        <p:tgtEl>
                                          <p:spTgt spid="7">
                                            <p:txEl>
                                              <p:pRg st="1" end="1"/>
                                            </p:txEl>
                                          </p:spTgt>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2.5E-6 -1.85185E-6 L 0.09284 0.00324 " pathEditMode="relative" rAng="0" ptsTypes="AA">
                                      <p:cBhvr>
                                        <p:cTn id="17" dur="2000" fill="hold"/>
                                        <p:tgtEl>
                                          <p:spTgt spid="35"/>
                                        </p:tgtEl>
                                        <p:attrNameLst>
                                          <p:attrName>ppt_x</p:attrName>
                                          <p:attrName>ppt_y</p:attrName>
                                        </p:attrNameLst>
                                      </p:cBhvr>
                                      <p:rCtr x="4635" y="162"/>
                                    </p:animMotion>
                                  </p:childTnLst>
                                </p:cTn>
                              </p:par>
                              <p:par>
                                <p:cTn id="18" presetID="42" presetClass="path" presetSubtype="0" accel="50000" decel="50000" fill="hold" nodeType="withEffect">
                                  <p:stCondLst>
                                    <p:cond delay="0"/>
                                  </p:stCondLst>
                                  <p:childTnLst>
                                    <p:animMotion origin="layout" path="M -2.70833E-6 -3.33333E-6 L 0.09271 -0.00347 " pathEditMode="relative" rAng="0" ptsTypes="AA">
                                      <p:cBhvr>
                                        <p:cTn id="19" dur="2000" fill="hold"/>
                                        <p:tgtEl>
                                          <p:spTgt spid="36"/>
                                        </p:tgtEl>
                                        <p:attrNameLst>
                                          <p:attrName>ppt_x</p:attrName>
                                          <p:attrName>ppt_y</p:attrName>
                                        </p:attrNameLst>
                                      </p:cBhvr>
                                      <p:rCtr x="4635" y="-185"/>
                                    </p:animMotion>
                                  </p:childTnLst>
                                </p:cTn>
                              </p:par>
                            </p:childTnLst>
                          </p:cTn>
                        </p:par>
                        <p:par>
                          <p:cTn id="20" fill="hold">
                            <p:stCondLst>
                              <p:cond delay="5000"/>
                            </p:stCondLst>
                            <p:childTnLst>
                              <p:par>
                                <p:cTn id="21" presetID="9"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par>
                          <p:cTn id="24" fill="hold">
                            <p:stCondLst>
                              <p:cond delay="5500"/>
                            </p:stCondLst>
                            <p:childTnLst>
                              <p:par>
                                <p:cTn id="25" presetID="42" presetClass="path" presetSubtype="0" accel="50000" decel="50000" fill="hold" grpId="0" nodeType="afterEffect">
                                  <p:stCondLst>
                                    <p:cond delay="0"/>
                                  </p:stCondLst>
                                  <p:childTnLst>
                                    <p:animMotion origin="layout" path="M 6.25E-7 3.7037E-7 L 6.25E-7 0.0912 " pathEditMode="relative" rAng="0" ptsTypes="AA">
                                      <p:cBhvr>
                                        <p:cTn id="26" dur="2000" fill="hold"/>
                                        <p:tgtEl>
                                          <p:spTgt spid="3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2" grpId="0" animBg="1"/>
      <p:bldP spid="37" grpId="0" animBg="1"/>
      <p:bldP spid="3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Multicore Processors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Multiple processor cores on single die</a:t>
            </a:r>
          </a:p>
          <a:p>
            <a:r>
              <a:rPr lang="en-US" dirty="0"/>
              <a:t>Share physical memory</a:t>
            </a:r>
          </a:p>
          <a:p>
            <a:r>
              <a:rPr lang="en-US" dirty="0"/>
              <a:t>Each can execute a different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0</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grpSp>
        <p:nvGrpSpPr>
          <p:cNvPr id="37" name="Group 36">
            <a:extLst>
              <a:ext uri="{FF2B5EF4-FFF2-40B4-BE49-F238E27FC236}">
                <a16:creationId xmlns:a16="http://schemas.microsoft.com/office/drawing/2014/main" id="{7DBEBA17-D360-BC4B-92DA-871E5BC2D9EA}"/>
              </a:ext>
            </a:extLst>
          </p:cNvPr>
          <p:cNvGrpSpPr/>
          <p:nvPr/>
        </p:nvGrpSpPr>
        <p:grpSpPr>
          <a:xfrm>
            <a:off x="8358562" y="4129096"/>
            <a:ext cx="1180238" cy="2437362"/>
            <a:chOff x="3849769" y="4154194"/>
            <a:chExt cx="1180238" cy="2437362"/>
          </a:xfrm>
        </p:grpSpPr>
        <p:pic>
          <p:nvPicPr>
            <p:cNvPr id="38" name="Picture 37">
              <a:extLst>
                <a:ext uri="{FF2B5EF4-FFF2-40B4-BE49-F238E27FC236}">
                  <a16:creationId xmlns:a16="http://schemas.microsoft.com/office/drawing/2014/main" id="{47EAC2B0-2E2F-714E-B036-4329FE69366D}"/>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39" name="TextBox 38">
              <a:extLst>
                <a:ext uri="{FF2B5EF4-FFF2-40B4-BE49-F238E27FC236}">
                  <a16:creationId xmlns:a16="http://schemas.microsoft.com/office/drawing/2014/main" id="{2C3587D1-7702-9446-A4AE-A1A06BE9C834}"/>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1</a:t>
              </a:r>
            </a:p>
          </p:txBody>
        </p:sp>
        <p:sp>
          <p:nvSpPr>
            <p:cNvPr id="40" name="Rectangle 39">
              <a:extLst>
                <a:ext uri="{FF2B5EF4-FFF2-40B4-BE49-F238E27FC236}">
                  <a16:creationId xmlns:a16="http://schemas.microsoft.com/office/drawing/2014/main" id="{1FC1F397-557A-1249-AF19-39E2514B6691}"/>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F2B1506-A3A1-FA4F-9A77-FE64F7BDFE40}"/>
              </a:ext>
            </a:extLst>
          </p:cNvPr>
          <p:cNvSpPr txBox="1"/>
          <p:nvPr/>
        </p:nvSpPr>
        <p:spPr>
          <a:xfrm>
            <a:off x="8588826" y="5457616"/>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3611641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Recall:</a:t>
            </a:r>
            <a:br>
              <a:rPr lang="en-US" dirty="0"/>
            </a:br>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76620"/>
            <a:ext cx="5181600" cy="4351338"/>
          </a:xfrm>
        </p:spPr>
        <p:txBody>
          <a:bodyPr>
            <a:normAutofit/>
          </a:bodyPr>
          <a:lstStyle/>
          <a:p>
            <a:r>
              <a:rPr lang="en-US" dirty="0"/>
              <a:t>Use Data Direction Register to set pin as input or output</a:t>
            </a:r>
          </a:p>
          <a:p>
            <a:pPr lvl="1"/>
            <a:r>
              <a:rPr lang="en-US" dirty="0"/>
              <a:t>Default: input</a:t>
            </a:r>
          </a:p>
          <a:p>
            <a:r>
              <a:rPr lang="en-US" dirty="0"/>
              <a:t>Input pins can be high impedance or pulled up</a:t>
            </a:r>
          </a:p>
          <a:p>
            <a:pPr lvl="1"/>
            <a:r>
              <a:rPr lang="en-US" dirty="0"/>
              <a:t>Default: high impedance</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200" y="1376620"/>
            <a:ext cx="5650748" cy="4351338"/>
          </a:xfrm>
        </p:spPr>
        <p:txBody>
          <a:bodyPr/>
          <a:lstStyle/>
          <a:p>
            <a:r>
              <a:rPr lang="en-US" dirty="0"/>
              <a:t>High Impedance (Hi-Z) – logic level follows external input</a:t>
            </a:r>
          </a:p>
          <a:p>
            <a:pPr lvl="1"/>
            <a:r>
              <a:rPr lang="en-US" dirty="0"/>
              <a:t>Common with peripheral input devices, double-throw switches</a:t>
            </a:r>
          </a:p>
          <a:p>
            <a:r>
              <a:rPr lang="en-US" dirty="0"/>
              <a:t>Pull Up – normally high; becomes low only when external input is low</a:t>
            </a:r>
          </a:p>
          <a:p>
            <a:pPr lvl="1"/>
            <a:r>
              <a:rPr lang="en-US" dirty="0"/>
              <a:t>Common with single-throw switches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4" name="Picture 3">
            <a:extLst>
              <a:ext uri="{FF2B5EF4-FFF2-40B4-BE49-F238E27FC236}">
                <a16:creationId xmlns:a16="http://schemas.microsoft.com/office/drawing/2014/main" id="{C63D56FF-A2A5-8D49-94CB-5EEC1C76F4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1871" y="4065200"/>
            <a:ext cx="9156700" cy="2108200"/>
          </a:xfrm>
          <a:prstGeom prst="rect">
            <a:avLst/>
          </a:prstGeom>
        </p:spPr>
      </p:pic>
    </p:spTree>
    <p:extLst>
      <p:ext uri="{BB962C8B-B14F-4D97-AF65-F5344CB8AC3E}">
        <p14:creationId xmlns:p14="http://schemas.microsoft.com/office/powerpoint/2010/main" val="2399535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978CE-14B9-764A-B29F-435797934C7E}"/>
              </a:ext>
            </a:extLst>
          </p:cNvPr>
          <p:cNvSpPr>
            <a:spLocks noGrp="1"/>
          </p:cNvSpPr>
          <p:nvPr>
            <p:ph type="title"/>
          </p:nvPr>
        </p:nvSpPr>
        <p:spPr/>
        <p:txBody>
          <a:bodyPr/>
          <a:lstStyle/>
          <a:p>
            <a:r>
              <a:rPr lang="en-US" dirty="0"/>
              <a:t>Context Switch</a:t>
            </a:r>
          </a:p>
        </p:txBody>
      </p:sp>
      <p:sp>
        <p:nvSpPr>
          <p:cNvPr id="5" name="Content Placeholder 4">
            <a:extLst>
              <a:ext uri="{FF2B5EF4-FFF2-40B4-BE49-F238E27FC236}">
                <a16:creationId xmlns:a16="http://schemas.microsoft.com/office/drawing/2014/main" id="{681E9178-A7E4-9442-A2C9-A5245B9F028C}"/>
              </a:ext>
            </a:extLst>
          </p:cNvPr>
          <p:cNvSpPr>
            <a:spLocks noGrp="1"/>
          </p:cNvSpPr>
          <p:nvPr>
            <p:ph sz="half" idx="1"/>
          </p:nvPr>
        </p:nvSpPr>
        <p:spPr/>
        <p:txBody>
          <a:bodyPr/>
          <a:lstStyle/>
          <a:p>
            <a:r>
              <a:rPr lang="en-US" dirty="0"/>
              <a:t>Similar to exception handling</a:t>
            </a:r>
          </a:p>
          <a:p>
            <a:pPr lvl="1"/>
            <a:r>
              <a:rPr lang="en-US" dirty="0"/>
              <a:t>Exception handler returns control to same process (or terminate it)</a:t>
            </a:r>
          </a:p>
          <a:p>
            <a:pPr lvl="1"/>
            <a:r>
              <a:rPr lang="en-US" dirty="0"/>
              <a:t>Context switch returns control to different process</a:t>
            </a:r>
          </a:p>
          <a:p>
            <a:endParaRPr lang="en-US" dirty="0"/>
          </a:p>
          <a:p>
            <a:r>
              <a:rPr lang="en-US" dirty="0"/>
              <a:t>Illusion of never having been interrupted is preserved by saving/restoring process context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91A29C6-AE26-D24A-8C2A-2F1E79C17EAA}"/>
              </a:ext>
            </a:extLst>
          </p:cNvPr>
          <p:cNvGrpSpPr/>
          <p:nvPr/>
        </p:nvGrpSpPr>
        <p:grpSpPr>
          <a:xfrm>
            <a:off x="6226453" y="2029326"/>
            <a:ext cx="5965547" cy="3242136"/>
            <a:chOff x="2970422" y="1602914"/>
            <a:chExt cx="5965547" cy="3242136"/>
          </a:xfrm>
        </p:grpSpPr>
        <p:pic>
          <p:nvPicPr>
            <p:cNvPr id="10" name="Picture 9">
              <a:extLst>
                <a:ext uri="{FF2B5EF4-FFF2-40B4-BE49-F238E27FC236}">
                  <a16:creationId xmlns:a16="http://schemas.microsoft.com/office/drawing/2014/main" id="{0AF30749-4CFA-0F4C-BC86-13B27E0076C3}"/>
                </a:ext>
              </a:extLst>
            </p:cNvPr>
            <p:cNvPicPr>
              <a:picLocks noChangeAspect="1"/>
            </p:cNvPicPr>
            <p:nvPr/>
          </p:nvPicPr>
          <p:blipFill>
            <a:blip r:embed="rId2"/>
            <a:stretch>
              <a:fillRect/>
            </a:stretch>
          </p:blipFill>
          <p:spPr>
            <a:xfrm>
              <a:off x="5619964" y="2522791"/>
              <a:ext cx="825500" cy="660400"/>
            </a:xfrm>
            <a:prstGeom prst="rect">
              <a:avLst/>
            </a:prstGeom>
          </p:spPr>
        </p:pic>
        <p:pic>
          <p:nvPicPr>
            <p:cNvPr id="11" name="Picture 10">
              <a:extLst>
                <a:ext uri="{FF2B5EF4-FFF2-40B4-BE49-F238E27FC236}">
                  <a16:creationId xmlns:a16="http://schemas.microsoft.com/office/drawing/2014/main" id="{45B3DDD7-145D-CF46-A372-E4F2F6F498E4}"/>
                </a:ext>
              </a:extLst>
            </p:cNvPr>
            <p:cNvPicPr>
              <a:picLocks noChangeAspect="1"/>
            </p:cNvPicPr>
            <p:nvPr/>
          </p:nvPicPr>
          <p:blipFill>
            <a:blip r:embed="rId3"/>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249F48D1-C7C2-B445-8C68-FD5507470D46}"/>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B1CA7E-EBC4-7D46-8D2C-FF043E242C78}"/>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60950329-2928-FB45-8F98-7D7D94264320}"/>
                </a:ext>
              </a:extLst>
            </p:cNvPr>
            <p:cNvCxnSpPr>
              <a:cxnSpLocks/>
              <a:stCxn id="12" idx="2"/>
              <a:endCxn id="10" idx="0"/>
            </p:cNvCxnSpPr>
            <p:nvPr/>
          </p:nvCxnSpPr>
          <p:spPr>
            <a:xfrm flipV="1">
              <a:off x="3640477" y="2522791"/>
              <a:ext cx="2392237" cy="64164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2434EC09-C7D9-F941-AC89-263F2F690213}"/>
                </a:ext>
              </a:extLst>
            </p:cNvPr>
            <p:cNvSpPr txBox="1"/>
            <p:nvPr/>
          </p:nvSpPr>
          <p:spPr>
            <a:xfrm rot="20700000">
              <a:off x="4405208" y="2474626"/>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sp>
          <p:nvSpPr>
            <p:cNvPr id="16" name="TextBox 15">
              <a:extLst>
                <a:ext uri="{FF2B5EF4-FFF2-40B4-BE49-F238E27FC236}">
                  <a16:creationId xmlns:a16="http://schemas.microsoft.com/office/drawing/2014/main" id="{22E7D129-FA06-A840-8F7A-4C7FF8F6940B}"/>
                </a:ext>
              </a:extLst>
            </p:cNvPr>
            <p:cNvSpPr txBox="1"/>
            <p:nvPr/>
          </p:nvSpPr>
          <p:spPr>
            <a:xfrm>
              <a:off x="4203152" y="184448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Down Arrow 16">
              <a:extLst>
                <a:ext uri="{FF2B5EF4-FFF2-40B4-BE49-F238E27FC236}">
                  <a16:creationId xmlns:a16="http://schemas.microsoft.com/office/drawing/2014/main" id="{EC26892B-1FD6-4841-9CCE-30F48B6C47B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FA2A453A-9D63-0B4C-A06D-D009D963D9BF}"/>
                </a:ext>
              </a:extLst>
            </p:cNvPr>
            <p:cNvSpPr/>
            <p:nvPr/>
          </p:nvSpPr>
          <p:spPr>
            <a:xfrm>
              <a:off x="5945384" y="2558667"/>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D5187AE-72DF-B143-AB38-C690FFEFC9F4}"/>
                </a:ext>
              </a:extLst>
            </p:cNvPr>
            <p:cNvPicPr>
              <a:picLocks noChangeAspect="1"/>
            </p:cNvPicPr>
            <p:nvPr/>
          </p:nvPicPr>
          <p:blipFill>
            <a:blip r:embed="rId4"/>
            <a:stretch>
              <a:fillRect/>
            </a:stretch>
          </p:blipFill>
          <p:spPr>
            <a:xfrm>
              <a:off x="7856469" y="1972246"/>
              <a:ext cx="1079500" cy="2794000"/>
            </a:xfrm>
            <a:prstGeom prst="rect">
              <a:avLst/>
            </a:prstGeom>
          </p:spPr>
        </p:pic>
        <p:sp>
          <p:nvSpPr>
            <p:cNvPr id="20" name="TextBox 19">
              <a:extLst>
                <a:ext uri="{FF2B5EF4-FFF2-40B4-BE49-F238E27FC236}">
                  <a16:creationId xmlns:a16="http://schemas.microsoft.com/office/drawing/2014/main" id="{72AE335E-4973-6B40-8B30-D7D1EA87FC5F}"/>
                </a:ext>
              </a:extLst>
            </p:cNvPr>
            <p:cNvSpPr txBox="1"/>
            <p:nvPr/>
          </p:nvSpPr>
          <p:spPr>
            <a:xfrm>
              <a:off x="7217174" y="1846598"/>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Down Arrow 20">
              <a:extLst>
                <a:ext uri="{FF2B5EF4-FFF2-40B4-BE49-F238E27FC236}">
                  <a16:creationId xmlns:a16="http://schemas.microsoft.com/office/drawing/2014/main" id="{BCFB2F49-41CB-C74A-B6DD-70EE28F0DC0A}"/>
                </a:ext>
              </a:extLst>
            </p:cNvPr>
            <p:cNvSpPr/>
            <p:nvPr/>
          </p:nvSpPr>
          <p:spPr>
            <a:xfrm>
              <a:off x="8272359" y="292839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7D3CDAE-5A6C-0D47-AF65-9BE9F94B7AFC}"/>
                </a:ext>
              </a:extLst>
            </p:cNvPr>
            <p:cNvCxnSpPr>
              <a:cxnSpLocks/>
              <a:stCxn id="10" idx="2"/>
              <a:endCxn id="21" idx="0"/>
            </p:cNvCxnSpPr>
            <p:nvPr/>
          </p:nvCxnSpPr>
          <p:spPr>
            <a:xfrm flipV="1">
              <a:off x="6032714" y="2928393"/>
              <a:ext cx="2326975" cy="25479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C2E3FB6D-EC1E-EE4C-A81C-10D3263E5CAE}"/>
                </a:ext>
              </a:extLst>
            </p:cNvPr>
            <p:cNvPicPr>
              <a:picLocks noChangeAspect="1"/>
            </p:cNvPicPr>
            <p:nvPr/>
          </p:nvPicPr>
          <p:blipFill>
            <a:blip r:embed="rId2"/>
            <a:stretch>
              <a:fillRect/>
            </a:stretch>
          </p:blipFill>
          <p:spPr>
            <a:xfrm>
              <a:off x="5630998" y="3614801"/>
              <a:ext cx="825500" cy="660400"/>
            </a:xfrm>
            <a:prstGeom prst="rect">
              <a:avLst/>
            </a:prstGeom>
          </p:spPr>
        </p:pic>
        <p:sp>
          <p:nvSpPr>
            <p:cNvPr id="24" name="Down Arrow 23">
              <a:extLst>
                <a:ext uri="{FF2B5EF4-FFF2-40B4-BE49-F238E27FC236}">
                  <a16:creationId xmlns:a16="http://schemas.microsoft.com/office/drawing/2014/main" id="{E85C610A-3974-5D4A-B858-25B50F2224BA}"/>
                </a:ext>
              </a:extLst>
            </p:cNvPr>
            <p:cNvSpPr/>
            <p:nvPr/>
          </p:nvSpPr>
          <p:spPr>
            <a:xfrm>
              <a:off x="5956418" y="3645534"/>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39BF36D-3EF2-2245-B24F-D92727F57602}"/>
                </a:ext>
              </a:extLst>
            </p:cNvPr>
            <p:cNvCxnSpPr>
              <a:cxnSpLocks/>
              <a:stCxn id="21" idx="2"/>
              <a:endCxn id="24" idx="0"/>
            </p:cNvCxnSpPr>
            <p:nvPr/>
          </p:nvCxnSpPr>
          <p:spPr>
            <a:xfrm flipH="1" flipV="1">
              <a:off x="6043748" y="3645534"/>
              <a:ext cx="2315941" cy="51575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DA73067F-D650-C34E-B84E-39018004D30B}"/>
                </a:ext>
              </a:extLst>
            </p:cNvPr>
            <p:cNvSpPr txBox="1"/>
            <p:nvPr/>
          </p:nvSpPr>
          <p:spPr>
            <a:xfrm rot="900000">
              <a:off x="6738873" y="3557701"/>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cxnSp>
          <p:nvCxnSpPr>
            <p:cNvPr id="27" name="Straight Arrow Connector 26">
              <a:extLst>
                <a:ext uri="{FF2B5EF4-FFF2-40B4-BE49-F238E27FC236}">
                  <a16:creationId xmlns:a16="http://schemas.microsoft.com/office/drawing/2014/main" id="{E6089C59-D3A2-AB40-AB87-57C1FF65C79B}"/>
                </a:ext>
              </a:extLst>
            </p:cNvPr>
            <p:cNvCxnSpPr>
              <a:cxnSpLocks/>
              <a:stCxn id="24" idx="2"/>
            </p:cNvCxnSpPr>
            <p:nvPr/>
          </p:nvCxnSpPr>
          <p:spPr>
            <a:xfrm flipH="1" flipV="1">
              <a:off x="3640477" y="3207719"/>
              <a:ext cx="2403271" cy="103875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09261B7-9057-DC48-B56C-0BA9940E3FA4}"/>
                </a:ext>
              </a:extLst>
            </p:cNvPr>
            <p:cNvSpPr txBox="1"/>
            <p:nvPr/>
          </p:nvSpPr>
          <p:spPr>
            <a:xfrm>
              <a:off x="5648306" y="3073856"/>
              <a:ext cx="786434" cy="646331"/>
            </a:xfrm>
            <a:prstGeom prst="rect">
              <a:avLst/>
            </a:prstGeom>
            <a:noFill/>
          </p:spPr>
          <p:txBody>
            <a:bodyPr wrap="none" rtlCol="0">
              <a:spAutoFit/>
            </a:bodyPr>
            <a:lstStyle/>
            <a:p>
              <a:pPr algn="ctr"/>
              <a:r>
                <a:rPr lang="en-US" dirty="0"/>
                <a:t>Kernel</a:t>
              </a:r>
              <a:br>
                <a:rPr lang="en-US" dirty="0"/>
              </a:br>
              <a:r>
                <a:rPr lang="en-US" dirty="0"/>
                <a:t>Code</a:t>
              </a:r>
            </a:p>
          </p:txBody>
        </p:sp>
      </p:grpSp>
    </p:spTree>
    <p:extLst>
      <p:ext uri="{BB962C8B-B14F-4D97-AF65-F5344CB8AC3E}">
        <p14:creationId xmlns:p14="http://schemas.microsoft.com/office/powerpoint/2010/main" val="29853965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199" y="1825624"/>
            <a:ext cx="10826931" cy="4895851"/>
          </a:xfrm>
        </p:spPr>
        <p:txBody>
          <a:bodyPr>
            <a:normAutofit/>
          </a:bodyPr>
          <a:lstStyle/>
          <a:p>
            <a:r>
              <a:rPr lang="en-US" dirty="0">
                <a:solidFill>
                  <a:srgbClr val="FFFF00"/>
                </a:solidFill>
                <a:sym typeface="Wingdings" pitchFamily="2" charset="2"/>
              </a:rPr>
              <a:t>Input/Output registers often mapped to memory address space</a:t>
            </a:r>
          </a:p>
          <a:p>
            <a:pPr lvl="1"/>
            <a:r>
              <a:rPr lang="en-US" i="1" dirty="0">
                <a:solidFill>
                  <a:srgbClr val="FFFF00"/>
                </a:solidFill>
                <a:sym typeface="Wingdings" pitchFamily="2" charset="2"/>
              </a:rPr>
              <a:t>Not</a:t>
            </a:r>
            <a:r>
              <a:rPr lang="en-US" dirty="0">
                <a:solidFill>
                  <a:srgbClr val="FFFF00"/>
                </a:solidFill>
                <a:sym typeface="Wingdings" pitchFamily="2" charset="2"/>
              </a:rPr>
              <a:t> actually part of main memory</a:t>
            </a:r>
          </a:p>
          <a:p>
            <a:r>
              <a:rPr lang="en-US" dirty="0">
                <a:solidFill>
                  <a:srgbClr val="FFFF00"/>
                </a:solidFill>
                <a:sym typeface="Wingdings" pitchFamily="2" charset="2"/>
              </a:rPr>
              <a:t>Polling: continually checking registers’ contents to determine if action is necessary</a:t>
            </a:r>
          </a:p>
          <a:p>
            <a:r>
              <a:rPr lang="en-US" dirty="0">
                <a:solidFill>
                  <a:srgbClr val="FFFF00"/>
                </a:solidFill>
                <a:sym typeface="Wingdings" pitchFamily="2" charset="2"/>
              </a:rPr>
              <a:t>Interrupt: asynchronous exception identifies need for action</a:t>
            </a:r>
          </a:p>
          <a:p>
            <a:r>
              <a:rPr lang="en-US" dirty="0">
                <a:solidFill>
                  <a:srgbClr val="FFFF00"/>
                </a:solidFill>
                <a:sym typeface="Wingdings" pitchFamily="2" charset="2"/>
              </a:rPr>
              <a:t>Fault: exception caused by program’s instruction identifies need for action</a:t>
            </a:r>
          </a:p>
          <a:p>
            <a:r>
              <a:rPr lang="en-US" dirty="0">
                <a:solidFill>
                  <a:srgbClr val="FFFF00"/>
                </a:solidFill>
                <a:sym typeface="Wingdings" pitchFamily="2" charset="2"/>
              </a:rPr>
              <a:t>Signal: OS construct fired by exception handler or by another process</a:t>
            </a:r>
          </a:p>
          <a:p>
            <a:r>
              <a:rPr lang="en-US" dirty="0">
                <a:solidFill>
                  <a:srgbClr val="FFFF00"/>
                </a:solidFill>
                <a:sym typeface="Wingdings" pitchFamily="2" charset="2"/>
              </a:rPr>
              <a:t>Context switches look very much like interrupts</a:t>
            </a:r>
          </a:p>
          <a:p>
            <a:pPr lvl="1"/>
            <a:r>
              <a:rPr lang="en-US" dirty="0">
                <a:solidFill>
                  <a:srgbClr val="FFFF00"/>
                </a:solidFill>
                <a:sym typeface="Wingdings" pitchFamily="2" charset="2"/>
              </a:rPr>
              <a:t>Preserves control flow illusion</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91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83919</TotalTime>
  <Words>8636</Words>
  <Application>Microsoft Office PowerPoint</Application>
  <PresentationFormat>Widescreen</PresentationFormat>
  <Paragraphs>1521</Paragraphs>
  <Slides>91</Slides>
  <Notes>42</Notes>
  <HiddenSlides>1</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Calibri</vt:lpstr>
      <vt:lpstr>Calibri Light</vt:lpstr>
      <vt:lpstr>Cambria Math</vt:lpstr>
      <vt:lpstr>Consolas</vt:lpstr>
      <vt:lpstr>Courier New Bold</vt:lpstr>
      <vt:lpstr>Lucida Console</vt:lpstr>
      <vt:lpstr>Office Theme</vt:lpstr>
      <vt:lpstr>Concurrency within the Computer System</vt:lpstr>
      <vt:lpstr>PowerPoint Presentation</vt:lpstr>
      <vt:lpstr>Accessing I/O Devices with C</vt:lpstr>
      <vt:lpstr>Direct I/O, aka Port-Mapped I/O</vt:lpstr>
      <vt:lpstr>Memory-Mapped I/O</vt:lpstr>
      <vt:lpstr>Designs can gravitate to Memory-Mapped I/O</vt:lpstr>
      <vt:lpstr>ATmega368 Data Memory</vt:lpstr>
      <vt:lpstr>Let’s take a look at Arduino Nano</vt:lpstr>
      <vt:lpstr>Pins Can be Input or Output</vt:lpstr>
      <vt:lpstr>Input/Output Registers</vt:lpstr>
      <vt:lpstr>Arduino Core Abstracts-Away These Details</vt:lpstr>
      <vt:lpstr>Accessing I/O Registers</vt:lpstr>
      <vt:lpstr>Accessing I/O Registers</vt:lpstr>
      <vt:lpstr>Accessing I/O Registers</vt:lpstr>
      <vt:lpstr>Accessing I/O Registers</vt:lpstr>
      <vt:lpstr>Accessing I/O Registers</vt:lpstr>
      <vt:lpstr>Cow Pi Inputs</vt:lpstr>
      <vt:lpstr>Cow Pi Outputs</vt:lpstr>
      <vt:lpstr>Configuring I/O Registers</vt:lpstr>
      <vt:lpstr>Using Input, Changing Output</vt:lpstr>
      <vt:lpstr>Input/Output Demonstration</vt:lpstr>
      <vt:lpstr>Other Memory-Mapped Inputs/Outputs Numeric Displays</vt:lpstr>
      <vt:lpstr>Other Memory-Mapped Inputs/Outputs Numeric Displays</vt:lpstr>
      <vt:lpstr>Other Memory-Mapped Inputs/Outputs VGA Pixel Buffer</vt:lpstr>
      <vt:lpstr>Other Memory-Mapped Inputs/Outputs Matrix Keypad</vt:lpstr>
      <vt:lpstr>Internal Timer/Counters</vt:lpstr>
      <vt:lpstr>Internal Timer/Counters</vt:lpstr>
      <vt:lpstr>Internal Timer/Counters</vt:lpstr>
      <vt:lpstr>Internal Timer/Counters</vt:lpstr>
      <vt:lpstr>Timer Registers</vt:lpstr>
      <vt:lpstr>Accessing Timer Registers</vt:lpstr>
      <vt:lpstr>Let’s see what Timer0’s control register holds</vt:lpstr>
      <vt:lpstr>Let’s see what Timer0’s control register holds</vt:lpstr>
      <vt:lpstr>Timer-Blink</vt:lpstr>
      <vt:lpstr>Timer-Blink</vt:lpstr>
      <vt:lpstr>Timer-Blink Demonstration</vt:lpstr>
      <vt:lpstr>Exceptional Control Flow</vt:lpstr>
      <vt:lpstr>Control Flow / Flow of Control</vt:lpstr>
      <vt:lpstr>Control Flow / Flow of Control</vt:lpstr>
      <vt:lpstr>Control Flow / Flow of Control</vt:lpstr>
      <vt:lpstr>Control Flow / Flow of Control</vt:lpstr>
      <vt:lpstr>Exceptional Control Flow</vt:lpstr>
      <vt:lpstr>Exception</vt:lpstr>
      <vt:lpstr>Exception Table / Interrupt Vector</vt:lpstr>
      <vt:lpstr>Interrupts / Asynchronous Exceptions</vt:lpstr>
      <vt:lpstr>Synchronous Exceptions</vt:lpstr>
      <vt:lpstr>System Call</vt:lpstr>
      <vt:lpstr>System Call Examples </vt:lpstr>
      <vt:lpstr>Synchronous Exceptions</vt:lpstr>
      <vt:lpstr>Page Fault</vt:lpstr>
      <vt:lpstr>Segmentation Fault</vt:lpstr>
      <vt:lpstr>Synchronous Exceptions</vt:lpstr>
      <vt:lpstr>Exceptional Control Flow</vt:lpstr>
      <vt:lpstr>What’s the output?</vt:lpstr>
      <vt:lpstr>Imagine that you’re a process</vt:lpstr>
      <vt:lpstr>Imagine that you’re a process</vt:lpstr>
      <vt:lpstr>Imagine that you’re a process</vt:lpstr>
      <vt:lpstr>Imagine that you’re a process</vt:lpstr>
      <vt:lpstr>Imagine that you’re a process</vt:lpstr>
      <vt:lpstr>What’s really the output?</vt:lpstr>
      <vt:lpstr>But… how? What’s causing the extra output?</vt:lpstr>
      <vt:lpstr>POSIX Signals</vt:lpstr>
      <vt:lpstr>But… how? What calls the other code?</vt:lpstr>
      <vt:lpstr>But… how? Why isn’t count_loop_iterations affected?</vt:lpstr>
      <vt:lpstr>Well, that’s cool</vt:lpstr>
      <vt:lpstr>Arduino Nano Interrupts</vt:lpstr>
      <vt:lpstr>Timer-Blink (Interrupt Version)</vt:lpstr>
      <vt:lpstr>Timer-Blink (Interrupt Version)</vt:lpstr>
      <vt:lpstr>Arduino Nano Interrupts</vt:lpstr>
      <vt:lpstr>One-Second Interrupt Blink</vt:lpstr>
      <vt:lpstr>One-Second Interrupt Blink</vt:lpstr>
      <vt:lpstr>One-Second Interrupt Blink Demonstration</vt:lpstr>
      <vt:lpstr>Arduino Nano Interrupts</vt:lpstr>
      <vt:lpstr>ATmega368 Has Two Types of Pin Interrupts</vt:lpstr>
      <vt:lpstr>Going to Higher Level of Abstraction</vt:lpstr>
      <vt:lpstr>Arduino Core External Interrupt Functions</vt:lpstr>
      <vt:lpstr>Narcoleptic Blinker</vt:lpstr>
      <vt:lpstr>Narcoleptic Blinker</vt:lpstr>
      <vt:lpstr>Narcoleptic Blinker</vt:lpstr>
      <vt:lpstr>Narcoleptic Blinker Demonstration</vt:lpstr>
      <vt:lpstr>Exceptional Control Flow</vt:lpstr>
      <vt:lpstr>Processes</vt:lpstr>
      <vt:lpstr>Illusion of exclusive use of CPU &amp; memory</vt:lpstr>
      <vt:lpstr>Multiprocessing Example</vt:lpstr>
      <vt:lpstr>Illusion of Multiprocessing</vt:lpstr>
      <vt:lpstr>Reality of Multiprocessing</vt:lpstr>
      <vt:lpstr>Context Switch</vt:lpstr>
      <vt:lpstr>Multicore Processors</vt:lpstr>
      <vt:lpstr>Recall: Context Switch</vt:lpstr>
      <vt:lpstr>Context Switch</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934</cp:revision>
  <dcterms:created xsi:type="dcterms:W3CDTF">2018-01-03T19:54:25Z</dcterms:created>
  <dcterms:modified xsi:type="dcterms:W3CDTF">2021-10-15T21:22:42Z</dcterms:modified>
</cp:coreProperties>
</file>